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256" r:id="rId5"/>
    <p:sldId id="257" r:id="rId6"/>
    <p:sldId id="278" r:id="rId7"/>
    <p:sldId id="271" r:id="rId8"/>
    <p:sldId id="259" r:id="rId9"/>
    <p:sldId id="276" r:id="rId10"/>
    <p:sldId id="260" r:id="rId11"/>
    <p:sldId id="268" r:id="rId12"/>
    <p:sldId id="261" r:id="rId13"/>
    <p:sldId id="262" r:id="rId14"/>
    <p:sldId id="269" r:id="rId15"/>
    <p:sldId id="263" r:id="rId16"/>
    <p:sldId id="273" r:id="rId17"/>
    <p:sldId id="264" r:id="rId18"/>
    <p:sldId id="265" r:id="rId19"/>
    <p:sldId id="267" r:id="rId20"/>
    <p:sldId id="277" r:id="rId21"/>
  </p:sldIdLst>
  <p:sldSz cx="12192000" cy="6858000"/>
  <p:notesSz cx="6797675" cy="9926638"/>
  <p:embeddedFontLst>
    <p:embeddedFont>
      <p:font typeface="Adler" panose="020B0604020202020204" charset="0"/>
      <p:regular r:id="rId23"/>
    </p:embeddedFont>
    <p:embeddedFont>
      <p:font typeface="Amatic SC" panose="00000500000000000000" pitchFamily="2" charset="-79"/>
      <p:regular r:id="rId24"/>
      <p:bold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mic Sans MS" panose="030F0702030302020204" pitchFamily="66"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E6E5FB"/>
    <a:srgbClr val="FFEFFF"/>
    <a:srgbClr val="FFCCFF"/>
    <a:srgbClr val="CC66FF"/>
    <a:srgbClr val="E1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4291" autoAdjust="0"/>
  </p:normalViewPr>
  <p:slideViewPr>
    <p:cSldViewPr snapToGrid="0">
      <p:cViewPr varScale="1">
        <p:scale>
          <a:sx n="79" d="100"/>
          <a:sy n="79" d="100"/>
        </p:scale>
        <p:origin x="1238" y="82"/>
      </p:cViewPr>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Luxford" userId="87db5d8e-7fc9-4191-b62e-d1bca4c17071" providerId="ADAL" clId="{FF2E29F9-8DCE-4033-A40E-6FC0BFA89C49}"/>
    <pc:docChg chg="modSld">
      <pc:chgData name="Jo Luxford" userId="87db5d8e-7fc9-4191-b62e-d1bca4c17071" providerId="ADAL" clId="{FF2E29F9-8DCE-4033-A40E-6FC0BFA89C49}" dt="2022-02-16T17:09:38.119" v="1010" actId="20577"/>
      <pc:docMkLst>
        <pc:docMk/>
      </pc:docMkLst>
      <pc:sldChg chg="modSp mod">
        <pc:chgData name="Jo Luxford" userId="87db5d8e-7fc9-4191-b62e-d1bca4c17071" providerId="ADAL" clId="{FF2E29F9-8DCE-4033-A40E-6FC0BFA89C49}" dt="2022-02-16T17:03:09.118" v="518" actId="20577"/>
        <pc:sldMkLst>
          <pc:docMk/>
          <pc:sldMk cId="3793943773" sldId="257"/>
        </pc:sldMkLst>
        <pc:graphicFrameChg chg="modGraphic">
          <ac:chgData name="Jo Luxford" userId="87db5d8e-7fc9-4191-b62e-d1bca4c17071" providerId="ADAL" clId="{FF2E29F9-8DCE-4033-A40E-6FC0BFA89C49}" dt="2022-02-16T17:03:09.118" v="518" actId="20577"/>
          <ac:graphicFrameMkLst>
            <pc:docMk/>
            <pc:sldMk cId="3793943773" sldId="257"/>
            <ac:graphicFrameMk id="3" creationId="{C309D6EC-D8CA-42E0-9877-E82797564D7C}"/>
          </ac:graphicFrameMkLst>
        </pc:graphicFrameChg>
      </pc:sldChg>
      <pc:sldChg chg="modSp mod">
        <pc:chgData name="Jo Luxford" userId="87db5d8e-7fc9-4191-b62e-d1bca4c17071" providerId="ADAL" clId="{FF2E29F9-8DCE-4033-A40E-6FC0BFA89C49}" dt="2022-02-16T17:05:47.262" v="611" actId="20577"/>
        <pc:sldMkLst>
          <pc:docMk/>
          <pc:sldMk cId="447986735" sldId="259"/>
        </pc:sldMkLst>
        <pc:graphicFrameChg chg="modGraphic">
          <ac:chgData name="Jo Luxford" userId="87db5d8e-7fc9-4191-b62e-d1bca4c17071" providerId="ADAL" clId="{FF2E29F9-8DCE-4033-A40E-6FC0BFA89C49}" dt="2022-02-16T17:05:47.262" v="611" actId="20577"/>
          <ac:graphicFrameMkLst>
            <pc:docMk/>
            <pc:sldMk cId="447986735" sldId="259"/>
            <ac:graphicFrameMk id="3" creationId="{C309D6EC-D8CA-42E0-9877-E82797564D7C}"/>
          </ac:graphicFrameMkLst>
        </pc:graphicFrameChg>
      </pc:sldChg>
      <pc:sldChg chg="modSp mod">
        <pc:chgData name="Jo Luxford" userId="87db5d8e-7fc9-4191-b62e-d1bca4c17071" providerId="ADAL" clId="{FF2E29F9-8DCE-4033-A40E-6FC0BFA89C49}" dt="2022-02-16T17:06:15.682" v="654" actId="20577"/>
        <pc:sldMkLst>
          <pc:docMk/>
          <pc:sldMk cId="4193036855" sldId="260"/>
        </pc:sldMkLst>
        <pc:graphicFrameChg chg="modGraphic">
          <ac:chgData name="Jo Luxford" userId="87db5d8e-7fc9-4191-b62e-d1bca4c17071" providerId="ADAL" clId="{FF2E29F9-8DCE-4033-A40E-6FC0BFA89C49}" dt="2022-02-16T17:06:15.682" v="654" actId="20577"/>
          <ac:graphicFrameMkLst>
            <pc:docMk/>
            <pc:sldMk cId="4193036855" sldId="260"/>
            <ac:graphicFrameMk id="3" creationId="{C309D6EC-D8CA-42E0-9877-E82797564D7C}"/>
          </ac:graphicFrameMkLst>
        </pc:graphicFrameChg>
      </pc:sldChg>
      <pc:sldChg chg="modSp mod">
        <pc:chgData name="Jo Luxford" userId="87db5d8e-7fc9-4191-b62e-d1bca4c17071" providerId="ADAL" clId="{FF2E29F9-8DCE-4033-A40E-6FC0BFA89C49}" dt="2022-02-16T17:07:52.278" v="778" actId="20577"/>
        <pc:sldMkLst>
          <pc:docMk/>
          <pc:sldMk cId="540966190" sldId="261"/>
        </pc:sldMkLst>
        <pc:graphicFrameChg chg="modGraphic">
          <ac:chgData name="Jo Luxford" userId="87db5d8e-7fc9-4191-b62e-d1bca4c17071" providerId="ADAL" clId="{FF2E29F9-8DCE-4033-A40E-6FC0BFA89C49}" dt="2022-02-16T17:07:52.278" v="778" actId="20577"/>
          <ac:graphicFrameMkLst>
            <pc:docMk/>
            <pc:sldMk cId="540966190" sldId="261"/>
            <ac:graphicFrameMk id="3" creationId="{C309D6EC-D8CA-42E0-9877-E82797564D7C}"/>
          </ac:graphicFrameMkLst>
        </pc:graphicFrameChg>
      </pc:sldChg>
      <pc:sldChg chg="modSp mod">
        <pc:chgData name="Jo Luxford" userId="87db5d8e-7fc9-4191-b62e-d1bca4c17071" providerId="ADAL" clId="{FF2E29F9-8DCE-4033-A40E-6FC0BFA89C49}" dt="2022-02-16T17:08:24.757" v="827" actId="20577"/>
        <pc:sldMkLst>
          <pc:docMk/>
          <pc:sldMk cId="3500215024" sldId="263"/>
        </pc:sldMkLst>
        <pc:graphicFrameChg chg="modGraphic">
          <ac:chgData name="Jo Luxford" userId="87db5d8e-7fc9-4191-b62e-d1bca4c17071" providerId="ADAL" clId="{FF2E29F9-8DCE-4033-A40E-6FC0BFA89C49}" dt="2022-02-16T17:08:24.757" v="827" actId="20577"/>
          <ac:graphicFrameMkLst>
            <pc:docMk/>
            <pc:sldMk cId="3500215024" sldId="263"/>
            <ac:graphicFrameMk id="3" creationId="{C309D6EC-D8CA-42E0-9877-E82797564D7C}"/>
          </ac:graphicFrameMkLst>
        </pc:graphicFrameChg>
      </pc:sldChg>
      <pc:sldChg chg="modSp mod">
        <pc:chgData name="Jo Luxford" userId="87db5d8e-7fc9-4191-b62e-d1bca4c17071" providerId="ADAL" clId="{FF2E29F9-8DCE-4033-A40E-6FC0BFA89C49}" dt="2022-02-16T17:08:49.080" v="877" actId="20577"/>
        <pc:sldMkLst>
          <pc:docMk/>
          <pc:sldMk cId="2315999893" sldId="264"/>
        </pc:sldMkLst>
        <pc:graphicFrameChg chg="modGraphic">
          <ac:chgData name="Jo Luxford" userId="87db5d8e-7fc9-4191-b62e-d1bca4c17071" providerId="ADAL" clId="{FF2E29F9-8DCE-4033-A40E-6FC0BFA89C49}" dt="2022-02-16T17:08:49.080" v="877" actId="20577"/>
          <ac:graphicFrameMkLst>
            <pc:docMk/>
            <pc:sldMk cId="2315999893" sldId="264"/>
            <ac:graphicFrameMk id="3" creationId="{C309D6EC-D8CA-42E0-9877-E82797564D7C}"/>
          </ac:graphicFrameMkLst>
        </pc:graphicFrameChg>
      </pc:sldChg>
      <pc:sldChg chg="modSp mod">
        <pc:chgData name="Jo Luxford" userId="87db5d8e-7fc9-4191-b62e-d1bca4c17071" providerId="ADAL" clId="{FF2E29F9-8DCE-4033-A40E-6FC0BFA89C49}" dt="2022-02-16T17:09:14.148" v="983" actId="20577"/>
        <pc:sldMkLst>
          <pc:docMk/>
          <pc:sldMk cId="1583067573" sldId="265"/>
        </pc:sldMkLst>
        <pc:graphicFrameChg chg="modGraphic">
          <ac:chgData name="Jo Luxford" userId="87db5d8e-7fc9-4191-b62e-d1bca4c17071" providerId="ADAL" clId="{FF2E29F9-8DCE-4033-A40E-6FC0BFA89C49}" dt="2022-02-16T17:09:14.148" v="983" actId="20577"/>
          <ac:graphicFrameMkLst>
            <pc:docMk/>
            <pc:sldMk cId="1583067573" sldId="265"/>
            <ac:graphicFrameMk id="3" creationId="{C309D6EC-D8CA-42E0-9877-E82797564D7C}"/>
          </ac:graphicFrameMkLst>
        </pc:graphicFrameChg>
      </pc:sldChg>
      <pc:sldChg chg="modSp mod">
        <pc:chgData name="Jo Luxford" userId="87db5d8e-7fc9-4191-b62e-d1bca4c17071" providerId="ADAL" clId="{FF2E29F9-8DCE-4033-A40E-6FC0BFA89C49}" dt="2022-02-16T17:07:17.600" v="679" actId="20577"/>
        <pc:sldMkLst>
          <pc:docMk/>
          <pc:sldMk cId="1440818941" sldId="268"/>
        </pc:sldMkLst>
        <pc:graphicFrameChg chg="modGraphic">
          <ac:chgData name="Jo Luxford" userId="87db5d8e-7fc9-4191-b62e-d1bca4c17071" providerId="ADAL" clId="{FF2E29F9-8DCE-4033-A40E-6FC0BFA89C49}" dt="2022-02-16T17:07:17.600" v="679" actId="20577"/>
          <ac:graphicFrameMkLst>
            <pc:docMk/>
            <pc:sldMk cId="1440818941" sldId="268"/>
            <ac:graphicFrameMk id="3" creationId="{C309D6EC-D8CA-42E0-9877-E82797564D7C}"/>
          </ac:graphicFrameMkLst>
        </pc:graphicFrameChg>
      </pc:sldChg>
      <pc:sldChg chg="modSp mod">
        <pc:chgData name="Jo Luxford" userId="87db5d8e-7fc9-4191-b62e-d1bca4c17071" providerId="ADAL" clId="{FF2E29F9-8DCE-4033-A40E-6FC0BFA89C49}" dt="2022-02-16T17:08:10.120" v="803" actId="20577"/>
        <pc:sldMkLst>
          <pc:docMk/>
          <pc:sldMk cId="4269740980" sldId="269"/>
        </pc:sldMkLst>
        <pc:graphicFrameChg chg="modGraphic">
          <ac:chgData name="Jo Luxford" userId="87db5d8e-7fc9-4191-b62e-d1bca4c17071" providerId="ADAL" clId="{FF2E29F9-8DCE-4033-A40E-6FC0BFA89C49}" dt="2022-02-16T17:08:10.120" v="803" actId="20577"/>
          <ac:graphicFrameMkLst>
            <pc:docMk/>
            <pc:sldMk cId="4269740980" sldId="269"/>
            <ac:graphicFrameMk id="3" creationId="{C309D6EC-D8CA-42E0-9877-E82797564D7C}"/>
          </ac:graphicFrameMkLst>
        </pc:graphicFrameChg>
      </pc:sldChg>
      <pc:sldChg chg="modSp mod">
        <pc:chgData name="Jo Luxford" userId="87db5d8e-7fc9-4191-b62e-d1bca4c17071" providerId="ADAL" clId="{FF2E29F9-8DCE-4033-A40E-6FC0BFA89C49}" dt="2022-02-16T17:08:36.767" v="852" actId="20577"/>
        <pc:sldMkLst>
          <pc:docMk/>
          <pc:sldMk cId="2170038941" sldId="273"/>
        </pc:sldMkLst>
        <pc:graphicFrameChg chg="modGraphic">
          <ac:chgData name="Jo Luxford" userId="87db5d8e-7fc9-4191-b62e-d1bca4c17071" providerId="ADAL" clId="{FF2E29F9-8DCE-4033-A40E-6FC0BFA89C49}" dt="2022-02-16T17:08:36.767" v="852" actId="20577"/>
          <ac:graphicFrameMkLst>
            <pc:docMk/>
            <pc:sldMk cId="2170038941" sldId="273"/>
            <ac:graphicFrameMk id="3" creationId="{C309D6EC-D8CA-42E0-9877-E82797564D7C}"/>
          </ac:graphicFrameMkLst>
        </pc:graphicFrameChg>
      </pc:sldChg>
      <pc:sldChg chg="modSp mod">
        <pc:chgData name="Jo Luxford" userId="87db5d8e-7fc9-4191-b62e-d1bca4c17071" providerId="ADAL" clId="{FF2E29F9-8DCE-4033-A40E-6FC0BFA89C49}" dt="2022-02-16T17:09:38.119" v="1010" actId="20577"/>
        <pc:sldMkLst>
          <pc:docMk/>
          <pc:sldMk cId="3785954391" sldId="277"/>
        </pc:sldMkLst>
        <pc:graphicFrameChg chg="modGraphic">
          <ac:chgData name="Jo Luxford" userId="87db5d8e-7fc9-4191-b62e-d1bca4c17071" providerId="ADAL" clId="{FF2E29F9-8DCE-4033-A40E-6FC0BFA89C49}" dt="2022-02-16T17:09:38.119" v="1010" actId="20577"/>
          <ac:graphicFrameMkLst>
            <pc:docMk/>
            <pc:sldMk cId="3785954391" sldId="277"/>
            <ac:graphicFrameMk id="3" creationId="{C309D6EC-D8CA-42E0-9877-E82797564D7C}"/>
          </ac:graphicFrameMkLst>
        </pc:graphicFrameChg>
      </pc:sldChg>
      <pc:sldChg chg="modSp mod">
        <pc:chgData name="Jo Luxford" userId="87db5d8e-7fc9-4191-b62e-d1bca4c17071" providerId="ADAL" clId="{FF2E29F9-8DCE-4033-A40E-6FC0BFA89C49}" dt="2022-02-16T17:05:17.125" v="583" actId="20577"/>
        <pc:sldMkLst>
          <pc:docMk/>
          <pc:sldMk cId="733362603" sldId="278"/>
        </pc:sldMkLst>
        <pc:graphicFrameChg chg="modGraphic">
          <ac:chgData name="Jo Luxford" userId="87db5d8e-7fc9-4191-b62e-d1bca4c17071" providerId="ADAL" clId="{FF2E29F9-8DCE-4033-A40E-6FC0BFA89C49}" dt="2022-02-16T17:05:17.125" v="583" actId="20577"/>
          <ac:graphicFrameMkLst>
            <pc:docMk/>
            <pc:sldMk cId="733362603" sldId="278"/>
            <ac:graphicFrameMk id="3" creationId="{C309D6EC-D8CA-42E0-9877-E82797564D7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16/02/2022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1</a:t>
            </a:fld>
            <a:endParaRPr lang="en-GB"/>
          </a:p>
        </p:txBody>
      </p:sp>
    </p:spTree>
    <p:extLst>
      <p:ext uri="{BB962C8B-B14F-4D97-AF65-F5344CB8AC3E}">
        <p14:creationId xmlns:p14="http://schemas.microsoft.com/office/powerpoint/2010/main" val="220184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411770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10</a:t>
            </a:fld>
            <a:endParaRPr lang="en-GB"/>
          </a:p>
        </p:txBody>
      </p:sp>
    </p:spTree>
    <p:extLst>
      <p:ext uri="{BB962C8B-B14F-4D97-AF65-F5344CB8AC3E}">
        <p14:creationId xmlns:p14="http://schemas.microsoft.com/office/powerpoint/2010/main" val="1319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16/02/2022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16/02/2022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openxmlformats.org/officeDocument/2006/relationships/hyperlink" Target="https://www.coramlifeeducation.org.uk/scarf/lesson-plans/kind-and-caring--1" TargetMode="External"/><Relationship Id="rId18" Type="http://schemas.openxmlformats.org/officeDocument/2006/relationships/hyperlink" Target="https://www.coramlifeeducation.org.uk/scarf/lesson-plans/listening-to-my-feelings-1" TargetMode="External"/><Relationship Id="rId26" Type="http://schemas.openxmlformats.org/officeDocument/2006/relationships/hyperlink" Target="https://www.coramlifeeducation.org.uk/scarf/lesson-plans/looking-after-money-2-saving-money-and-keeping-it-safe" TargetMode="External"/><Relationship Id="rId39" Type="http://schemas.openxmlformats.org/officeDocument/2006/relationships/image" Target="../media/image19.png"/><Relationship Id="rId21" Type="http://schemas.openxmlformats.org/officeDocument/2006/relationships/hyperlink" Target="https://www.coramlifeeducation.org.uk/scarf/lesson-plans/looking-after-my-special-people" TargetMode="External"/><Relationship Id="rId34" Type="http://schemas.openxmlformats.org/officeDocument/2006/relationships/hyperlink" Target="https://www.coramlifeeducation.org.uk/scarf/lesson-plans/life-stages--plants-animals-humans" TargetMode="External"/><Relationship Id="rId7" Type="http://schemas.openxmlformats.org/officeDocument/2006/relationships/hyperlink" Target="https://www.coramlifeeducation.org.uk/scarf/lesson-plans/my-feelings" TargetMode="External"/><Relationship Id="rId12" Type="http://schemas.openxmlformats.org/officeDocument/2006/relationships/hyperlink" Target="https://www.coramlifeeducation.org.uk/scarf/lesson-plans/same-and-different-homes" TargetMode="External"/><Relationship Id="rId17" Type="http://schemas.openxmlformats.org/officeDocument/2006/relationships/hyperlink" Target="https://www.coramlifeeducation.org.uk/scarf/lesson-plans/safe-indoors-and-outdoors" TargetMode="External"/><Relationship Id="rId25" Type="http://schemas.openxmlformats.org/officeDocument/2006/relationships/hyperlink" Target="https://www.coramlifeeducation.org.uk/scarf/lesson-plans/looking-after-money-1-recognising-spending-using" TargetMode="External"/><Relationship Id="rId33" Type="http://schemas.openxmlformats.org/officeDocument/2006/relationships/hyperlink" Target="https://www.coramlifeeducation.org.uk/scarf/lesson-plans/seasons" TargetMode="External"/><Relationship Id="rId38" Type="http://schemas.openxmlformats.org/officeDocument/2006/relationships/hyperlink" Target="https://www.coramlifeeducation.org.uk/scarf/lesson-plans/me-and-my-body--girls-and-boys" TargetMode="External"/><Relationship Id="rId2" Type="http://schemas.openxmlformats.org/officeDocument/2006/relationships/notesSlide" Target="../notesSlides/notesSlide5.xml"/><Relationship Id="rId16" Type="http://schemas.openxmlformats.org/officeDocument/2006/relationships/hyperlink" Target="https://www.coramlifeeducation.org.uk/scarf/lesson-plans/keeping-myself-safe--whats-safe-to-go-into-my-body-including-medicines" TargetMode="External"/><Relationship Id="rId20" Type="http://schemas.openxmlformats.org/officeDocument/2006/relationships/hyperlink" Target="https://www.coramlifeeducation.org.uk/scarf/lesson-plans/people-who-help-to-keep-me-safe" TargetMode="External"/><Relationship Id="rId29" Type="http://schemas.openxmlformats.org/officeDocument/2006/relationships/hyperlink" Target="https://www.coramlifeeducation.org.uk/scarf/lesson-plans/healthy-eating-1" TargetMode="External"/><Relationship Id="rId1" Type="http://schemas.openxmlformats.org/officeDocument/2006/relationships/slideLayout" Target="../slideLayouts/slideLayout1.xml"/><Relationship Id="rId6" Type="http://schemas.openxmlformats.org/officeDocument/2006/relationships/hyperlink" Target="https://www.coramlifeeducation.org.uk/scarf/lesson-plans/who-can-help-me" TargetMode="External"/><Relationship Id="rId11" Type="http://schemas.openxmlformats.org/officeDocument/2006/relationships/hyperlink" Target="https://www.coramlifeeducation.org.uk/scarf/lesson-plans/same-and-different-families-" TargetMode="External"/><Relationship Id="rId24" Type="http://schemas.openxmlformats.org/officeDocument/2006/relationships/hyperlink" Target="https://www.coramlifeeducation.org.uk/scarf/lesson-plans/caring-for-our-world" TargetMode="External"/><Relationship Id="rId32" Type="http://schemas.openxmlformats.org/officeDocument/2006/relationships/hyperlink" Target="https://www.coramlifeeducation.org.uk/scarf/lesson-plans/a-good-nights-sleep" TargetMode="External"/><Relationship Id="rId37" Type="http://schemas.openxmlformats.org/officeDocument/2006/relationships/hyperlink" Target="https://www.coramlifeeducation.org.uk/scarf/lesson-plans/getting-bigger" TargetMode="External"/><Relationship Id="rId5" Type="http://schemas.openxmlformats.org/officeDocument/2006/relationships/hyperlink" Target="https://www.coramlifeeducation.org.uk/scarf/lesson-plans/me-and-my-special-people" TargetMode="External"/><Relationship Id="rId15" Type="http://schemas.openxmlformats.org/officeDocument/2006/relationships/hyperlink" Target="https://www.coramlifeeducation.org.uk/scarf/lesson-plans/whats-safe-to-go-onto-my-body" TargetMode="External"/><Relationship Id="rId23" Type="http://schemas.openxmlformats.org/officeDocument/2006/relationships/hyperlink" Target="https://www.coramlifeeducation.org.uk/scarf/lesson-plans/being-helpful-at-home-and-caring-for-our-classroom" TargetMode="External"/><Relationship Id="rId28" Type="http://schemas.openxmlformats.org/officeDocument/2006/relationships/hyperlink" Target="https://www.coramlifeeducation.org.uk/scarf/lesson-plans/yes-i-can" TargetMode="External"/><Relationship Id="rId36" Type="http://schemas.openxmlformats.org/officeDocument/2006/relationships/hyperlink" Target="https://www.coramlifeeducation.org.uk/scarf/lesson-plans/where-do-babies-come-from" TargetMode="External"/><Relationship Id="rId10" Type="http://schemas.openxmlformats.org/officeDocument/2006/relationships/hyperlink" Target="https://www.coramlifeeducation.org.uk/scarf/lesson-plans/same-and-different" TargetMode="External"/><Relationship Id="rId19" Type="http://schemas.openxmlformats.org/officeDocument/2006/relationships/hyperlink" Target="https://www.coramlifeeducation.org.uk/scarf/lesson-plans/keeping-safe-online" TargetMode="External"/><Relationship Id="rId31" Type="http://schemas.openxmlformats.org/officeDocument/2006/relationships/hyperlink" Target="https://www.coramlifeeducation.org.uk/scarf/lesson-plans/move-your-body" TargetMode="External"/><Relationship Id="rId4" Type="http://schemas.openxmlformats.org/officeDocument/2006/relationships/hyperlink" Target="https://www.coramlifeeducation.org.uk/scarf/lesson-plans/what-makes-me-special" TargetMode="External"/><Relationship Id="rId9" Type="http://schemas.openxmlformats.org/officeDocument/2006/relationships/hyperlink" Target="https://www.coramlifeeducation.org.uk/scarf/lesson-plans/im-special-youre-special" TargetMode="External"/><Relationship Id="rId14" Type="http://schemas.openxmlformats.org/officeDocument/2006/relationships/hyperlink" Target="https://www.coramlifeeducation.org.uk/scarf/lesson-plans/kind-and-caring-2" TargetMode="External"/><Relationship Id="rId22" Type="http://schemas.openxmlformats.org/officeDocument/2006/relationships/hyperlink" Target="https://www.coramlifeeducation.org.uk/scarf/lesson-plans/looking-after-my-friends" TargetMode="External"/><Relationship Id="rId27" Type="http://schemas.openxmlformats.org/officeDocument/2006/relationships/hyperlink" Target="https://www.coramlifeeducation.org.uk/scarf/lesson-plans/bouncing-back-when-things-go-wrong-1" TargetMode="External"/><Relationship Id="rId30" Type="http://schemas.openxmlformats.org/officeDocument/2006/relationships/hyperlink" Target="https://www.coramlifeeducation.org.uk/scarf/lesson-plans/healthy-eating-2" TargetMode="External"/><Relationship Id="rId35" Type="http://schemas.openxmlformats.org/officeDocument/2006/relationships/hyperlink" Target="https://www.coramlifeeducation.org.uk/scarf/lesson-plans/life-stages-human-life-stage--who-will-i-be" TargetMode="External"/><Relationship Id="rId8" Type="http://schemas.openxmlformats.org/officeDocument/2006/relationships/hyperlink" Target="https://www.coramlifeeducation.org.uk/scarf/lesson-plans/my-feelings-2" TargetMode="External"/><Relationship Id="rId3" Type="http://schemas.openxmlformats.org/officeDocument/2006/relationships/hyperlink" Target="https://www.coramlifeeducation.org.uk/scarf/lesson-plans/all-about-me"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3"/>
          <a:stretch>
            <a:fillRect/>
          </a:stretch>
        </p:blipFill>
        <p:spPr>
          <a:xfrm>
            <a:off x="4728338" y="2341211"/>
            <a:ext cx="6486524" cy="4130028"/>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1619241" y="1406489"/>
            <a:ext cx="9592003" cy="117614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dirty="0">
              <a:latin typeface="+mn-lt"/>
              <a:cs typeface="Amatic SC" panose="00000500000000000000" pitchFamily="2" charset="-79"/>
            </a:endParaRPr>
          </a:p>
          <a:p>
            <a:r>
              <a:rPr lang="en-US" sz="4000" dirty="0">
                <a:latin typeface="+mn-lt"/>
                <a:cs typeface="Amatic SC" panose="00000500000000000000" pitchFamily="2" charset="-79"/>
              </a:rPr>
              <a:t>Moorland Hub Reception Long Term Plan  2021-2022</a:t>
            </a:r>
            <a:endParaRPr lang="en-GB" sz="4000" dirty="0">
              <a:latin typeface="+mn-lt"/>
              <a:cs typeface="Amatic SC" panose="00000500000000000000" pitchFamily="2" charset="-79"/>
            </a:endParaRPr>
          </a:p>
        </p:txBody>
      </p:sp>
      <p:sp>
        <p:nvSpPr>
          <p:cNvPr id="9" name="Rectangle 8"/>
          <p:cNvSpPr/>
          <p:nvPr/>
        </p:nvSpPr>
        <p:spPr>
          <a:xfrm>
            <a:off x="710061" y="2839407"/>
            <a:ext cx="3947146" cy="4001095"/>
          </a:xfrm>
          <a:prstGeom prst="rect">
            <a:avLst/>
          </a:prstGeom>
        </p:spPr>
        <p:txBody>
          <a:bodyPr wrap="square" lIns="91440" tIns="45720" rIns="91440" bIns="45720" anchor="t">
            <a:spAutoFit/>
          </a:bodyPr>
          <a:lstStyle/>
          <a:p>
            <a:pPr fontAlgn="t"/>
            <a:r>
              <a:rPr lang="en-GB" sz="1400" dirty="0">
                <a:latin typeface="Comic Sans MS"/>
                <a:cs typeface="Amatic SC"/>
              </a:rPr>
              <a:t>Our Moorland Hub schools are a group of 6 small schools. We work closely together to design and implement a high-quality curriculum, tailored to our unique settings.</a:t>
            </a:r>
          </a:p>
          <a:p>
            <a:pPr fontAlgn="t"/>
            <a:endParaRPr lang="en-GB" sz="1400" dirty="0">
              <a:latin typeface="Comic Sans MS" panose="030F0702030302020204" pitchFamily="66" charset="0"/>
              <a:cs typeface="Amatic SC" panose="020B0604020202020204" charset="-79"/>
            </a:endParaRPr>
          </a:p>
          <a:p>
            <a:pPr fontAlgn="t"/>
            <a:r>
              <a:rPr lang="en-GB" sz="1400" dirty="0">
                <a:latin typeface="Comic Sans MS" panose="030F0702030302020204" pitchFamily="66" charset="0"/>
                <a:cs typeface="Amatic SC" panose="020B0604020202020204" charset="-79"/>
              </a:rPr>
              <a:t>We are proud to be part of the Dartmoor MAT and the cooperative values at the heart of the MAT run through everything we do in EYFS. </a:t>
            </a:r>
          </a:p>
          <a:p>
            <a:pPr fontAlgn="t"/>
            <a:endParaRPr lang="en-GB" sz="1400" dirty="0">
              <a:latin typeface="Comic Sans MS" panose="030F0702030302020204" pitchFamily="66" charset="0"/>
              <a:cs typeface="Amatic SC" panose="020B0604020202020204" charset="-79"/>
            </a:endParaRPr>
          </a:p>
          <a:p>
            <a:pPr fontAlgn="t"/>
            <a:endParaRPr lang="en-GB" sz="1400" dirty="0">
              <a:latin typeface="Comic Sans MS" panose="030F0702030302020204" pitchFamily="66" charset="0"/>
              <a:cs typeface="Amatic SC" panose="020B0604020202020204" charset="-79"/>
            </a:endParaRPr>
          </a:p>
          <a:p>
            <a:pPr fontAlgn="t"/>
            <a:endParaRPr lang="en-GB" sz="1400" dirty="0">
              <a:latin typeface="Comic Sans MS" panose="030F0702030302020204" pitchFamily="66" charset="0"/>
              <a:cs typeface="Amatic SC" panose="020B0604020202020204" charset="-79"/>
            </a:endParaRPr>
          </a:p>
          <a:p>
            <a:pPr fontAlgn="t"/>
            <a:endParaRPr lang="en-GB" sz="1400" dirty="0">
              <a:latin typeface="Comic Sans MS" panose="030F0702030302020204" pitchFamily="66" charset="0"/>
              <a:cs typeface="Amatic SC" panose="020B0604020202020204" charset="-79"/>
            </a:endParaRPr>
          </a:p>
          <a:p>
            <a:pPr fontAlgn="t"/>
            <a:endParaRPr lang="en-GB" sz="1400" dirty="0">
              <a:latin typeface="Comic Sans MS" panose="030F0702030302020204" pitchFamily="66" charset="0"/>
              <a:cs typeface="Amatic SC" panose="020B0604020202020204" charset="-79"/>
            </a:endParaRPr>
          </a:p>
          <a:p>
            <a:pPr fontAlgn="t"/>
            <a:endParaRPr lang="en-GB" sz="1400" dirty="0">
              <a:latin typeface="Comic Sans MS" panose="030F0702030302020204" pitchFamily="66" charset="0"/>
              <a:cs typeface="Amatic SC" panose="020B0604020202020204" charset="-79"/>
            </a:endParaRPr>
          </a:p>
          <a:p>
            <a:pPr fontAlgn="t"/>
            <a:endParaRPr lang="en-GB" sz="1400" dirty="0">
              <a:latin typeface="Comic Sans MS" panose="030F0702030302020204" pitchFamily="66" charset="0"/>
              <a:cs typeface="Amatic SC" panose="020B0604020202020204" charset="-79"/>
            </a:endParaRPr>
          </a:p>
          <a:p>
            <a:pPr fontAlgn="t"/>
            <a:endParaRPr lang="en-GB" sz="1400" dirty="0">
              <a:latin typeface="Comic Sans MS" panose="030F0702030302020204" pitchFamily="66" charset="0"/>
              <a:cs typeface="Amatic SC" panose="020B0604020202020204" charset="-79"/>
            </a:endParaRPr>
          </a:p>
          <a:p>
            <a:br>
              <a:rPr lang="en-GB" sz="800" dirty="0">
                <a:latin typeface="Acumin Pro"/>
              </a:rPr>
            </a:br>
            <a:endParaRPr lang="en-GB" sz="800" dirty="0">
              <a:latin typeface="Acumin Pro"/>
            </a:endParaRPr>
          </a:p>
        </p:txBody>
      </p:sp>
      <p:pic>
        <p:nvPicPr>
          <p:cNvPr id="7" name="Picture 6">
            <a:extLst>
              <a:ext uri="{FF2B5EF4-FFF2-40B4-BE49-F238E27FC236}">
                <a16:creationId xmlns:a16="http://schemas.microsoft.com/office/drawing/2014/main" id="{F6954F42-CD13-4711-9D6E-D1BBEA61E029}"/>
              </a:ext>
            </a:extLst>
          </p:cNvPr>
          <p:cNvPicPr>
            <a:picLocks noChangeAspect="1"/>
          </p:cNvPicPr>
          <p:nvPr/>
        </p:nvPicPr>
        <p:blipFill>
          <a:blip r:embed="rId4"/>
          <a:stretch>
            <a:fillRect/>
          </a:stretch>
        </p:blipFill>
        <p:spPr>
          <a:xfrm>
            <a:off x="2484559" y="0"/>
            <a:ext cx="1825649" cy="1901088"/>
          </a:xfrm>
          <a:prstGeom prst="rect">
            <a:avLst/>
          </a:prstGeom>
        </p:spPr>
      </p:pic>
      <p:pic>
        <p:nvPicPr>
          <p:cNvPr id="10" name="Picture 9">
            <a:extLst>
              <a:ext uri="{FF2B5EF4-FFF2-40B4-BE49-F238E27FC236}">
                <a16:creationId xmlns:a16="http://schemas.microsoft.com/office/drawing/2014/main" id="{E62159A4-943D-4493-B2FE-9DBEB8A1D23B}"/>
              </a:ext>
            </a:extLst>
          </p:cNvPr>
          <p:cNvPicPr>
            <a:picLocks noChangeAspect="1"/>
          </p:cNvPicPr>
          <p:nvPr/>
        </p:nvPicPr>
        <p:blipFill>
          <a:blip r:embed="rId5"/>
          <a:stretch>
            <a:fillRect/>
          </a:stretch>
        </p:blipFill>
        <p:spPr>
          <a:xfrm>
            <a:off x="6538656" y="179491"/>
            <a:ext cx="1744005" cy="1730990"/>
          </a:xfrm>
          <a:prstGeom prst="rect">
            <a:avLst/>
          </a:prstGeom>
        </p:spPr>
      </p:pic>
      <p:pic>
        <p:nvPicPr>
          <p:cNvPr id="20" name="Picture 19">
            <a:extLst>
              <a:ext uri="{FF2B5EF4-FFF2-40B4-BE49-F238E27FC236}">
                <a16:creationId xmlns:a16="http://schemas.microsoft.com/office/drawing/2014/main" id="{830EB7C5-E5BE-428C-8505-2C425A69B42F}"/>
              </a:ext>
            </a:extLst>
          </p:cNvPr>
          <p:cNvPicPr>
            <a:picLocks noChangeAspect="1"/>
          </p:cNvPicPr>
          <p:nvPr/>
        </p:nvPicPr>
        <p:blipFill>
          <a:blip r:embed="rId6"/>
          <a:stretch>
            <a:fillRect/>
          </a:stretch>
        </p:blipFill>
        <p:spPr>
          <a:xfrm>
            <a:off x="609777" y="217224"/>
            <a:ext cx="1589811" cy="1520689"/>
          </a:xfrm>
          <a:prstGeom prst="rect">
            <a:avLst/>
          </a:prstGeom>
        </p:spPr>
      </p:pic>
      <p:pic>
        <p:nvPicPr>
          <p:cNvPr id="22" name="Picture 21">
            <a:extLst>
              <a:ext uri="{FF2B5EF4-FFF2-40B4-BE49-F238E27FC236}">
                <a16:creationId xmlns:a16="http://schemas.microsoft.com/office/drawing/2014/main" id="{37B3F533-7A59-4A03-8D7C-E14CA7A16DAB}"/>
              </a:ext>
            </a:extLst>
          </p:cNvPr>
          <p:cNvPicPr>
            <a:picLocks noChangeAspect="1"/>
          </p:cNvPicPr>
          <p:nvPr/>
        </p:nvPicPr>
        <p:blipFill>
          <a:blip r:embed="rId7"/>
          <a:stretch>
            <a:fillRect/>
          </a:stretch>
        </p:blipFill>
        <p:spPr>
          <a:xfrm>
            <a:off x="4682865" y="300984"/>
            <a:ext cx="1432799" cy="1426728"/>
          </a:xfrm>
          <a:prstGeom prst="rect">
            <a:avLst/>
          </a:prstGeom>
        </p:spPr>
      </p:pic>
      <p:pic>
        <p:nvPicPr>
          <p:cNvPr id="24" name="Picture 23">
            <a:extLst>
              <a:ext uri="{FF2B5EF4-FFF2-40B4-BE49-F238E27FC236}">
                <a16:creationId xmlns:a16="http://schemas.microsoft.com/office/drawing/2014/main" id="{001683E4-CC80-4E29-AE64-05A18053F201}"/>
              </a:ext>
            </a:extLst>
          </p:cNvPr>
          <p:cNvPicPr>
            <a:picLocks noChangeAspect="1"/>
          </p:cNvPicPr>
          <p:nvPr/>
        </p:nvPicPr>
        <p:blipFill>
          <a:blip r:embed="rId8"/>
          <a:stretch>
            <a:fillRect/>
          </a:stretch>
        </p:blipFill>
        <p:spPr>
          <a:xfrm>
            <a:off x="8494157" y="217224"/>
            <a:ext cx="1498255" cy="1551058"/>
          </a:xfrm>
          <a:prstGeom prst="rect">
            <a:avLst/>
          </a:prstGeom>
        </p:spPr>
      </p:pic>
      <p:pic>
        <p:nvPicPr>
          <p:cNvPr id="26" name="Picture 25">
            <a:extLst>
              <a:ext uri="{FF2B5EF4-FFF2-40B4-BE49-F238E27FC236}">
                <a16:creationId xmlns:a16="http://schemas.microsoft.com/office/drawing/2014/main" id="{834D08E1-5555-46A7-8EB3-96831726ADE9}"/>
              </a:ext>
            </a:extLst>
          </p:cNvPr>
          <p:cNvPicPr>
            <a:picLocks noChangeAspect="1"/>
          </p:cNvPicPr>
          <p:nvPr/>
        </p:nvPicPr>
        <p:blipFill>
          <a:blip r:embed="rId9"/>
          <a:stretch>
            <a:fillRect/>
          </a:stretch>
        </p:blipFill>
        <p:spPr>
          <a:xfrm>
            <a:off x="10415404" y="242251"/>
            <a:ext cx="1387098" cy="1457929"/>
          </a:xfrm>
          <a:prstGeom prst="rect">
            <a:avLst/>
          </a:prstGeom>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31879917"/>
              </p:ext>
            </p:extLst>
          </p:nvPr>
        </p:nvGraphicFramePr>
        <p:xfrm>
          <a:off x="385894" y="719664"/>
          <a:ext cx="11459364" cy="588469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7030A0"/>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adventure!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Children will visit the library regularly</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for Phonics. </a:t>
                      </a:r>
                    </a:p>
                    <a:p>
                      <a:pPr algn="ct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kern="1200" dirty="0">
                          <a:solidFill>
                            <a:schemeClr val="dk1"/>
                          </a:solidFill>
                          <a:effectLst/>
                          <a:latin typeface="+mn-lt"/>
                          <a:ea typeface="+mn-ea"/>
                          <a:cs typeface="+mn-cs"/>
                        </a:rPr>
                        <a:t>I can show a preference for a book, song or rhyme.</a:t>
                      </a:r>
                    </a:p>
                    <a:p>
                      <a:pPr algn="ctr"/>
                      <a:endParaRPr lang="en-GB" sz="900" kern="1200" dirty="0">
                        <a:solidFill>
                          <a:schemeClr val="dk1"/>
                        </a:solidFill>
                        <a:effectLst/>
                        <a:latin typeface="+mn-lt"/>
                        <a:ea typeface="+mn-ea"/>
                        <a:cs typeface="+mn-cs"/>
                      </a:endParaRPr>
                    </a:p>
                    <a:p>
                      <a:pPr algn="ctr"/>
                      <a:r>
                        <a:rPr lang="en-GB" sz="900" dirty="0">
                          <a:solidFill>
                            <a:schemeClr val="tx1"/>
                          </a:solidFill>
                          <a:latin typeface="+mn-lt"/>
                          <a:cs typeface="Amatic SC" panose="00000500000000000000" pitchFamily="2" charset="-79"/>
                        </a:rPr>
                        <a:t>I can look at and enjoy books independently. </a:t>
                      </a:r>
                    </a:p>
                    <a:p>
                      <a:pPr algn="ctr"/>
                      <a:endParaRPr lang="en-GB" sz="900" dirty="0">
                        <a:solidFill>
                          <a:schemeClr val="tx1"/>
                        </a:solidFill>
                        <a:latin typeface="+mn-lt"/>
                        <a:cs typeface="Amatic SC" panose="00000500000000000000" pitchFamily="2" charset="-79"/>
                      </a:endParaRPr>
                    </a:p>
                    <a:p>
                      <a:pPr algn="ctr"/>
                      <a:r>
                        <a:rPr lang="en-GB" sz="900" dirty="0">
                          <a:solidFill>
                            <a:schemeClr val="tx1"/>
                          </a:solidFill>
                          <a:latin typeface="+mn-lt"/>
                          <a:cs typeface="Amatic SC" panose="00000500000000000000" pitchFamily="2" charset="-79"/>
                        </a:rPr>
                        <a:t>I can join in with a repeating phrase. </a:t>
                      </a:r>
                    </a:p>
                    <a:p>
                      <a:pPr algn="ctr"/>
                      <a:endParaRPr lang="en-GB" sz="900" dirty="0">
                        <a:solidFill>
                          <a:schemeClr val="tx1"/>
                        </a:solidFill>
                        <a:latin typeface="+mn-lt"/>
                        <a:cs typeface="Amatic SC" panose="00000500000000000000" pitchFamily="2" charset="-79"/>
                      </a:endParaRPr>
                    </a:p>
                    <a:p>
                      <a:pPr algn="ctr"/>
                      <a:r>
                        <a:rPr lang="en-GB" sz="900" dirty="0">
                          <a:solidFill>
                            <a:schemeClr val="tx1"/>
                          </a:solidFill>
                          <a:latin typeface="+mn-lt"/>
                          <a:cs typeface="Amatic SC" panose="00000500000000000000" pitchFamily="2" charset="-79"/>
                        </a:rPr>
                        <a:t>I can begin to understand how stories are structured.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1000"/>
                        </a:spcAft>
                      </a:pPr>
                      <a:r>
                        <a:rPr lang="en-GB" sz="900" kern="1200" dirty="0">
                          <a:solidFill>
                            <a:schemeClr val="dk1"/>
                          </a:solidFill>
                          <a:effectLst/>
                          <a:latin typeface="+mn-lt"/>
                          <a:ea typeface="+mn-ea"/>
                          <a:cs typeface="+mn-cs"/>
                        </a:rPr>
                        <a:t>I can talk about events and characters in a story read to me.</a:t>
                      </a:r>
                    </a:p>
                    <a:p>
                      <a:pPr algn="ctr">
                        <a:lnSpc>
                          <a:spcPct val="115000"/>
                        </a:lnSpc>
                        <a:spcAft>
                          <a:spcPts val="1000"/>
                        </a:spcAft>
                      </a:pPr>
                      <a:r>
                        <a:rPr lang="en-GB" sz="900" kern="1200" dirty="0">
                          <a:solidFill>
                            <a:schemeClr val="dk1"/>
                          </a:solidFill>
                          <a:effectLst/>
                          <a:latin typeface="+mn-lt"/>
                          <a:ea typeface="+mn-ea"/>
                          <a:cs typeface="+mn-cs"/>
                        </a:rPr>
                        <a:t>I can join in with rhymes and stories.  I can fill in missing words from well-known rhymes</a:t>
                      </a:r>
                      <a:endParaRPr lang="en-GB" sz="900" i="1" kern="1200" dirty="0">
                        <a:solidFill>
                          <a:schemeClr val="dk1"/>
                        </a:solidFill>
                        <a:effectLst/>
                        <a:latin typeface="+mn-lt"/>
                        <a:ea typeface="+mn-ea"/>
                        <a:cs typeface="+mn-cs"/>
                      </a:endParaRPr>
                    </a:p>
                    <a:p>
                      <a:pPr algn="ctr">
                        <a:lnSpc>
                          <a:spcPct val="115000"/>
                        </a:lnSpc>
                        <a:spcAft>
                          <a:spcPts val="1000"/>
                        </a:spcAft>
                      </a:pPr>
                      <a:endParaRPr lang="en-GB" sz="900" i="1"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900" kern="1200" dirty="0">
                          <a:solidFill>
                            <a:schemeClr val="dk1"/>
                          </a:solidFill>
                          <a:effectLst/>
                          <a:latin typeface="+mn-lt"/>
                          <a:ea typeface="+mn-ea"/>
                          <a:cs typeface="+mn-cs"/>
                        </a:rPr>
                        <a:t>I can tell my own stories. </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900" kern="1200" dirty="0">
                          <a:solidFill>
                            <a:schemeClr val="dk1"/>
                          </a:solidFill>
                          <a:effectLst/>
                          <a:latin typeface="+mn-lt"/>
                          <a:ea typeface="+mn-ea"/>
                          <a:cs typeface="+mn-cs"/>
                        </a:rPr>
                        <a:t>I can </a:t>
                      </a:r>
                      <a:r>
                        <a:rPr lang="en-GB" sz="900" kern="1200" dirty="0" err="1">
                          <a:solidFill>
                            <a:schemeClr val="dk1"/>
                          </a:solidFill>
                          <a:effectLst/>
                          <a:latin typeface="+mn-lt"/>
                          <a:ea typeface="+mn-ea"/>
                          <a:cs typeface="+mn-cs"/>
                        </a:rPr>
                        <a:t>reenact</a:t>
                      </a:r>
                      <a:r>
                        <a:rPr lang="en-GB" sz="900" kern="1200" dirty="0">
                          <a:solidFill>
                            <a:schemeClr val="dk1"/>
                          </a:solidFill>
                          <a:effectLst/>
                          <a:latin typeface="+mn-lt"/>
                          <a:ea typeface="+mn-ea"/>
                          <a:cs typeface="+mn-cs"/>
                        </a:rPr>
                        <a:t> stories in my play.</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900" kern="1200" dirty="0">
                          <a:solidFill>
                            <a:schemeClr val="dk1"/>
                          </a:solidFill>
                          <a:effectLst/>
                          <a:latin typeface="+mn-lt"/>
                          <a:ea typeface="+mn-ea"/>
                          <a:cs typeface="+mn-cs"/>
                        </a:rPr>
                        <a:t>I can show interest and answer  simple questions about the text</a:t>
                      </a:r>
                      <a:endParaRPr lang="en-GB" sz="900" dirty="0">
                        <a:solidFill>
                          <a:schemeClr val="tx1"/>
                        </a:solidFill>
                        <a:latin typeface="+mn-lt"/>
                        <a:cs typeface="Amatic SC" panose="00000500000000000000" pitchFamily="2" charset="-79"/>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en-GB" sz="900" kern="1200" dirty="0">
                          <a:solidFill>
                            <a:schemeClr val="dk1"/>
                          </a:solidFill>
                          <a:effectLst/>
                          <a:latin typeface="+mn-lt"/>
                          <a:ea typeface="+mn-ea"/>
                          <a:cs typeface="+mn-cs"/>
                        </a:rPr>
                        <a:t>I use words that I know to check my reading makes sense</a:t>
                      </a:r>
                      <a:endParaRPr lang="en-GB" sz="900"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spcAft>
                          <a:spcPts val="0"/>
                        </a:spcAft>
                      </a:pPr>
                      <a:r>
                        <a:rPr lang="en-GB" sz="900" kern="1200" dirty="0">
                          <a:solidFill>
                            <a:schemeClr val="dk1"/>
                          </a:solidFill>
                          <a:effectLst/>
                          <a:latin typeface="+mn-lt"/>
                          <a:ea typeface="+mn-ea"/>
                          <a:cs typeface="+mn-cs"/>
                        </a:rPr>
                        <a:t>I can demonstrate understanding when talking about what I have read</a:t>
                      </a:r>
                    </a:p>
                    <a:p>
                      <a:pPr algn="ctr">
                        <a:spcAft>
                          <a:spcPts val="0"/>
                        </a:spcAft>
                      </a:pPr>
                      <a:endParaRPr lang="en-GB" sz="900" kern="1200"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I can repeat words or phrases to check my reading</a:t>
                      </a:r>
                      <a:endParaRPr lang="en-GB" sz="900" i="1" dirty="0">
                        <a:effectLst/>
                        <a:latin typeface="+mn-lt"/>
                        <a:ea typeface="Calibri" panose="020F0502020204030204" pitchFamily="34" charset="0"/>
                        <a:cs typeface="Times New Roman" panose="02020603050405020304" pitchFamily="18" charset="0"/>
                      </a:endParaRPr>
                    </a:p>
                    <a:p>
                      <a:pPr algn="ctr">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spcAft>
                          <a:spcPts val="0"/>
                        </a:spcAft>
                      </a:pPr>
                      <a:r>
                        <a:rPr lang="en-GB" sz="900" dirty="0">
                          <a:effectLst/>
                          <a:latin typeface="+mn-lt"/>
                          <a:ea typeface="Calibri" panose="020F0502020204030204" pitchFamily="34" charset="0"/>
                          <a:cs typeface="Times New Roman" panose="02020603050405020304" pitchFamily="18" charset="0"/>
                        </a:rPr>
                        <a:t>I am beginning to notice if my reading makes sense </a:t>
                      </a:r>
                    </a:p>
                    <a:p>
                      <a:pPr algn="ctr">
                        <a:spcAft>
                          <a:spcPts val="0"/>
                        </a:spcAft>
                      </a:pPr>
                      <a:r>
                        <a:rPr lang="en-GB" sz="900" dirty="0">
                          <a:effectLst/>
                          <a:latin typeface="+mn-lt"/>
                          <a:ea typeface="Calibri" panose="020F0502020204030204" pitchFamily="34" charset="0"/>
                          <a:cs typeface="Times New Roman" panose="02020603050405020304" pitchFamily="18" charset="0"/>
                        </a:rPr>
                        <a:t>I think about what I already know to help me with my 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I can say rhymes by heart</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I can sometimes notice errors</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I know that illustrations can help me make sense of my reading</a:t>
                      </a:r>
                      <a:endParaRPr lang="en-GB" sz="900" dirty="0">
                        <a:solidFill>
                          <a:schemeClr val="tx1"/>
                        </a:solidFill>
                        <a:latin typeface="+mn-lt"/>
                        <a:cs typeface="Amatic SC" panose="00000500000000000000" pitchFamily="2" charset="-79"/>
                      </a:endParaRPr>
                    </a:p>
                    <a:p>
                      <a:pPr algn="ctr">
                        <a:spcAft>
                          <a:spcPts val="0"/>
                        </a:spcAft>
                      </a:pPr>
                      <a:endParaRPr lang="en-GB" sz="900" dirty="0">
                        <a:effectLst/>
                        <a:latin typeface="+mn-lt"/>
                        <a:ea typeface="Calibri" panose="020F0502020204030204" pitchFamily="34" charset="0"/>
                        <a:cs typeface="Times New Roman" panose="02020603050405020304" pitchFamily="18" charset="0"/>
                      </a:endParaRPr>
                    </a:p>
                    <a:p>
                      <a:pPr algn="ctr">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I can demonstrate understanding of what has been read to me by retelling stories and narratives using my own words and recently introduced vocabulary (ELG)</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I can use and understand recently introduced vocabulary during discussions about stories, non-fiction, rhymes and poems and during role-play (ELG)</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900" b="1" dirty="0">
                          <a:solidFill>
                            <a:schemeClr val="tx1"/>
                          </a:solidFill>
                          <a:effectLst/>
                          <a:latin typeface="+mn-lt"/>
                          <a:ea typeface="Calibri" panose="020F0502020204030204" pitchFamily="34" charset="0"/>
                          <a:cs typeface="Amatic SC" panose="00000500000000000000" pitchFamily="2" charset="-79"/>
                        </a:rPr>
                        <a:t>Phonic Sounds: </a:t>
                      </a:r>
                      <a:endParaRPr lang="en-GB" sz="9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Phase 2</a:t>
                      </a:r>
                    </a:p>
                    <a:p>
                      <a:pPr algn="l">
                        <a:spcAft>
                          <a:spcPts val="0"/>
                        </a:spcAft>
                      </a:pP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handle books correctly and follow print left to right, top to bottom</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locate the title</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segment and blend words orally</a:t>
                      </a: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show an awareness of rhyme and alliteration. </a:t>
                      </a: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1000"/>
                        </a:spcAft>
                      </a:pPr>
                      <a:r>
                        <a:rPr lang="en-GB" sz="85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 </a:t>
                      </a:r>
                    </a:p>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Phase 2 and 3</a:t>
                      </a:r>
                    </a:p>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link most sounds to letters</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900" dirty="0">
                          <a:effectLst/>
                          <a:latin typeface="Calibri" panose="020F0502020204030204" pitchFamily="34" charset="0"/>
                          <a:ea typeface="Calibri" panose="020F0502020204030204" pitchFamily="34" charset="0"/>
                          <a:cs typeface="Times New Roman" panose="02020603050405020304" pitchFamily="18" charset="0"/>
                        </a:rPr>
                        <a:t>I am beginning to blend and segment in order to read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vc</a:t>
                      </a:r>
                      <a:r>
                        <a:rPr lang="en-GB" sz="900" dirty="0">
                          <a:effectLst/>
                          <a:latin typeface="Calibri" panose="020F0502020204030204" pitchFamily="34" charset="0"/>
                          <a:ea typeface="Calibri" panose="020F0502020204030204" pitchFamily="34" charset="0"/>
                          <a:cs typeface="Times New Roman" panose="02020603050405020304" pitchFamily="18" charset="0"/>
                        </a:rPr>
                        <a:t> and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cvc</a:t>
                      </a:r>
                      <a:r>
                        <a:rPr lang="en-GB" sz="900" dirty="0">
                          <a:effectLst/>
                          <a:latin typeface="Calibri" panose="020F0502020204030204" pitchFamily="34" charset="0"/>
                          <a:ea typeface="Calibri" panose="020F0502020204030204" pitchFamily="34" charset="0"/>
                          <a:cs typeface="Times New Roman" panose="02020603050405020304" pitchFamily="18" charset="0"/>
                        </a:rPr>
                        <a:t> words</a:t>
                      </a:r>
                    </a:p>
                    <a:p>
                      <a:pPr algn="ctr">
                        <a:lnSpc>
                          <a:spcPct val="107000"/>
                        </a:lnSpc>
                        <a:spcAft>
                          <a:spcPts val="800"/>
                        </a:spcAft>
                      </a:pPr>
                      <a:r>
                        <a:rPr lang="en-US" sz="800" dirty="0"/>
                        <a:t>I can hear and say the initial sound in words. </a:t>
                      </a:r>
                    </a:p>
                    <a:p>
                      <a:pPr algn="ctr">
                        <a:lnSpc>
                          <a:spcPct val="107000"/>
                        </a:lnSpc>
                        <a:spcAft>
                          <a:spcPts val="800"/>
                        </a:spcAft>
                      </a:pPr>
                      <a:r>
                        <a:rPr lang="en-US" sz="800" dirty="0"/>
                        <a:t>I can recognize rhyme in spoken words.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900" b="1" dirty="0">
                          <a:solidFill>
                            <a:schemeClr val="tx1"/>
                          </a:solidFill>
                          <a:effectLst/>
                          <a:latin typeface="+mn-lt"/>
                          <a:ea typeface="Calibri" panose="020F0502020204030204" pitchFamily="34" charset="0"/>
                          <a:cs typeface="Amatic SC" panose="00000500000000000000" pitchFamily="2" charset="-79"/>
                        </a:rPr>
                        <a:t>Phonic Sounds: </a:t>
                      </a:r>
                      <a:endParaRPr lang="en-GB" sz="9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Phase 3</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locate and recall the title</a:t>
                      </a:r>
                    </a:p>
                    <a:p>
                      <a:pPr algn="l">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read with 1-1 correspondence</a:t>
                      </a:r>
                    </a:p>
                    <a:p>
                      <a:pPr algn="l">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read some common irregular words.</a:t>
                      </a:r>
                    </a:p>
                    <a:p>
                      <a:pPr algn="l">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link all sounds to letters</a:t>
                      </a:r>
                    </a:p>
                    <a:p>
                      <a:pPr algn="l">
                        <a:lnSpc>
                          <a:spcPct val="115000"/>
                        </a:lnSpc>
                        <a:spcAft>
                          <a:spcPts val="0"/>
                        </a:spcAft>
                      </a:pPr>
                      <a:r>
                        <a:rPr lang="en-GB" sz="900" kern="1200" dirty="0">
                          <a:solidFill>
                            <a:schemeClr val="dk1"/>
                          </a:solidFill>
                          <a:effectLst/>
                          <a:latin typeface="+mn-lt"/>
                          <a:ea typeface="+mn-ea"/>
                          <a:cs typeface="+mn-cs"/>
                        </a:rPr>
                        <a:t>I can solve simple words by blending sounds and I check what I read makes sense and sounds right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Phase 4</a:t>
                      </a:r>
                    </a:p>
                    <a:p>
                      <a:pPr algn="ctr">
                        <a:lnSpc>
                          <a:spcPct val="107000"/>
                        </a:lnSpc>
                        <a:spcAft>
                          <a:spcPts val="0"/>
                        </a:spcAft>
                      </a:pPr>
                      <a:endParaRPr lang="en-GB" sz="900" kern="1200" dirty="0">
                        <a:solidFill>
                          <a:schemeClr val="dk1"/>
                        </a:solidFill>
                        <a:effectLst/>
                        <a:latin typeface="+mn-lt"/>
                        <a:ea typeface="+mn-ea"/>
                        <a:cs typeface="+mn-cs"/>
                      </a:endParaRPr>
                    </a:p>
                    <a:p>
                      <a:pPr algn="l">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read and understand simple sentences.</a:t>
                      </a:r>
                    </a:p>
                    <a:p>
                      <a:pPr algn="l">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use phonic knowledge to read and decode regular words </a:t>
                      </a:r>
                    </a:p>
                    <a:p>
                      <a:pPr algn="l">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continue a rhyming string. and identify alliteration.</a:t>
                      </a:r>
                    </a:p>
                    <a:p>
                      <a:pPr algn="l">
                        <a:lnSpc>
                          <a:spcPct val="115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900" b="1" dirty="0">
                          <a:solidFill>
                            <a:schemeClr val="tx1"/>
                          </a:solidFill>
                          <a:effectLst/>
                          <a:latin typeface="+mn-lt"/>
                          <a:ea typeface="Calibri" panose="020F0502020204030204" pitchFamily="34" charset="0"/>
                          <a:cs typeface="Amatic SC" panose="00000500000000000000" pitchFamily="2" charset="-79"/>
                        </a:rPr>
                        <a:t>Phonic Sounds: </a:t>
                      </a:r>
                      <a:endParaRPr lang="en-GB" sz="9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Phase 5</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say a sound for each letter in the alphabet and at least 10 digraphs (ELG)</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read words consistent with my phonic knowledge by sound blending (ELG)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I can reread books showing increased accuracy  and fluency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dk1"/>
                        </a:solidFill>
                        <a:effectLst/>
                        <a:latin typeface="+mn-lt"/>
                        <a:ea typeface="+mn-ea"/>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Phase 5</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l">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I can say a sound for each letter in the alphabet and at least 10 digraphs (ELG)</a:t>
                      </a:r>
                    </a:p>
                    <a:p>
                      <a:pPr algn="l">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I can read words consistent with my phonic knowledge by sound blending (ELG)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mn-lt"/>
                          <a:ea typeface="+mn-ea"/>
                          <a:cs typeface="+mn-cs"/>
                        </a:rPr>
                        <a:t>I can reread books showing increased accuracy  and fluency</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200" y="471029"/>
            <a:ext cx="501298" cy="501298"/>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957077366"/>
              </p:ext>
            </p:extLst>
          </p:nvPr>
        </p:nvGraphicFramePr>
        <p:xfrm>
          <a:off x="366318" y="738067"/>
          <a:ext cx="11459364" cy="525253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adventure!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change due to children’s interests </a:t>
                      </a:r>
                    </a:p>
                    <a:p>
                      <a:pPr algn="ctr"/>
                      <a:endParaRPr lang="en-US" sz="1800" b="0" dirty="0">
                        <a:latin typeface="Amatic SC" panose="00000500000000000000" pitchFamily="2" charset="-79"/>
                        <a:cs typeface="Amatic SC" panose="00000500000000000000" pitchFamily="2" charset="-79"/>
                      </a:endParaRPr>
                    </a:p>
                    <a:p>
                      <a:pPr algn="ctr"/>
                      <a:endParaRPr lang="en-US" sz="900" b="0" dirty="0">
                        <a:latin typeface="+mn-lt"/>
                        <a:cs typeface="Amatic SC" panose="00000500000000000000" pitchFamily="2" charset="-79"/>
                      </a:endParaRPr>
                    </a:p>
                    <a:p>
                      <a:pPr algn="ctr"/>
                      <a:endParaRPr lang="en-US"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See above list. </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writing </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Shopping lists - writing initial sounds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 Silly soup.</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dirty="0">
                          <a:solidFill>
                            <a:schemeClr val="bg1">
                              <a:lumMod val="50000"/>
                            </a:schemeClr>
                          </a:solidFill>
                        </a:rPr>
                        <a:t>Sequencing the story of the Little Red Hen</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dirty="0">
                          <a:solidFill>
                            <a:schemeClr val="bg1">
                              <a:lumMod val="50000"/>
                            </a:schemeClr>
                          </a:solidFill>
                        </a:rPr>
                        <a:t>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for a purpose in role play.</a:t>
                      </a:r>
                      <a:endPar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tx1"/>
                          </a:solidFill>
                          <a:effectLst/>
                          <a:latin typeface="+mn-lt"/>
                          <a:ea typeface="+mn-ea"/>
                          <a:cs typeface="Amatic SC" panose="00000500000000000000" pitchFamily="2" charset="-79"/>
                        </a:rPr>
                        <a:t>See above list.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cards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labelling, writing lists, talk</a:t>
                      </a: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 for writing,</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story scribing. Retelling stories</a:t>
                      </a:r>
                      <a:r>
                        <a:rPr lang="en-US" sz="1100" dirty="0">
                          <a:solidFill>
                            <a:schemeClr val="bg1">
                              <a:lumMod val="50000"/>
                            </a:schemeClr>
                          </a:solidFill>
                          <a:effectLst/>
                          <a:latin typeface="+mn-lt"/>
                          <a:ea typeface="+mn-ea"/>
                          <a:cs typeface="+mn-cs"/>
                        </a:rPr>
                        <a:t>,</a:t>
                      </a:r>
                      <a:r>
                        <a:rPr lang="en-US" sz="1100" baseline="0" dirty="0">
                          <a:solidFill>
                            <a:schemeClr val="bg1">
                              <a:lumMod val="50000"/>
                            </a:schemeClr>
                          </a:solidFill>
                          <a:effectLst/>
                          <a:latin typeface="+mn-lt"/>
                          <a:ea typeface="+mn-ea"/>
                          <a:cs typeface="+mn-cs"/>
                        </a:rPr>
                        <a:t> letter writing (Stick Man, to Santa)</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Tricky Words</a:t>
                      </a:r>
                    </a:p>
                    <a:p>
                      <a:pPr algn="ctr">
                        <a:lnSpc>
                          <a:spcPct val="107000"/>
                        </a:lnSpc>
                        <a:spcAft>
                          <a:spcPts val="800"/>
                        </a:spcAft>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See above list. </a:t>
                      </a:r>
                    </a:p>
                    <a:p>
                      <a:pPr algn="ctr">
                        <a:lnSpc>
                          <a:spcPct val="115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15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Exciting adjectives ‘Wow words’</a:t>
                      </a:r>
                    </a:p>
                    <a:p>
                      <a:pPr algn="ctr">
                        <a:lnSpc>
                          <a:spcPct val="115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Rhyming</a:t>
                      </a: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 words/sentences</a:t>
                      </a:r>
                    </a:p>
                    <a:p>
                      <a:pPr algn="ctr">
                        <a:lnSpc>
                          <a:spcPct val="115000"/>
                        </a:lnSpc>
                        <a:spcAft>
                          <a:spcPts val="0"/>
                        </a:spcAft>
                      </a:pP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Instructions</a:t>
                      </a:r>
                    </a:p>
                    <a:p>
                      <a:pPr algn="ctr">
                        <a:lnSpc>
                          <a:spcPct val="115000"/>
                        </a:lnSpc>
                        <a:spcAft>
                          <a:spcPts val="0"/>
                        </a:spcAft>
                      </a:pP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Captions</a:t>
                      </a:r>
                    </a:p>
                    <a:p>
                      <a:pPr algn="ctr">
                        <a:lnSpc>
                          <a:spcPct val="115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recipes, lists.</a:t>
                      </a:r>
                      <a:endPar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Tricky Words</a:t>
                      </a:r>
                    </a:p>
                    <a:p>
                      <a:pPr algn="ctr">
                        <a:lnSpc>
                          <a:spcPct val="115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See above list. </a:t>
                      </a: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bg1">
                              <a:lumMod val="50000"/>
                            </a:schemeClr>
                          </a:solidFill>
                        </a:rPr>
                        <a:t>Writing short sentences to accompany story maps.  </a:t>
                      </a:r>
                    </a:p>
                    <a:p>
                      <a:pPr algn="ctr">
                        <a:lnSpc>
                          <a:spcPct val="107000"/>
                        </a:lnSpc>
                        <a:spcAft>
                          <a:spcPts val="0"/>
                        </a:spcAft>
                      </a:pPr>
                      <a:r>
                        <a:rPr lang="en-US" sz="1100" dirty="0">
                          <a:solidFill>
                            <a:schemeClr val="bg1">
                              <a:lumMod val="50000"/>
                            </a:schemeClr>
                          </a:solidFill>
                        </a:rPr>
                        <a:t>Labels and captions – life cycles</a:t>
                      </a:r>
                    </a:p>
                    <a:p>
                      <a:pPr algn="ctr">
                        <a:lnSpc>
                          <a:spcPct val="107000"/>
                        </a:lnSpc>
                        <a:spcAft>
                          <a:spcPts val="0"/>
                        </a:spcAft>
                      </a:pPr>
                      <a:r>
                        <a:rPr lang="en-US" sz="1100" dirty="0">
                          <a:solidFill>
                            <a:schemeClr val="bg1">
                              <a:lumMod val="50000"/>
                            </a:schemeClr>
                          </a:solidFill>
                        </a:rPr>
                        <a:t>Character descriptions. </a:t>
                      </a:r>
                    </a:p>
                    <a:p>
                      <a:pPr algn="ctr">
                        <a:lnSpc>
                          <a:spcPct val="107000"/>
                        </a:lnSpc>
                        <a:spcAft>
                          <a:spcPts val="0"/>
                        </a:spcAft>
                      </a:pPr>
                      <a:endParaRPr lang="en-US" sz="1100" dirty="0">
                        <a:solidFill>
                          <a:schemeClr val="bg1">
                            <a:lumMod val="50000"/>
                          </a:schemeClr>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Tricky Words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See above list. </a:t>
                      </a:r>
                    </a:p>
                    <a:p>
                      <a:pPr algn="ctr">
                        <a:lnSpc>
                          <a:spcPct val="115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p>
                      <a:pPr marL="0" marR="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Recount – A trip to the farm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Tricky Words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Shows an interest in</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letters on a keyboard, identifying the initial letter of their name and other familiar words. </a:t>
                      </a:r>
                      <a:endParaRPr lang="en-US" sz="1100" dirty="0">
                        <a:solidFill>
                          <a:schemeClr val="bg1">
                            <a:lumMod val="50000"/>
                          </a:schemeClr>
                        </a:solidFill>
                      </a:endParaRPr>
                    </a:p>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See above list. </a:t>
                      </a:r>
                    </a:p>
                    <a:p>
                      <a:pPr algn="ct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Non fiction</a:t>
                      </a:r>
                      <a:r>
                        <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rPr>
                        <a:t>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Character description </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Tricky Words</a:t>
                      </a:r>
                    </a:p>
                    <a:p>
                      <a:pPr algn="ctr">
                        <a:lnSpc>
                          <a:spcPct val="107000"/>
                        </a:lnSpc>
                        <a:spcAft>
                          <a:spcPts val="800"/>
                        </a:spcAft>
                      </a:pPr>
                      <a:endPar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baseline="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641" y="440010"/>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08662917"/>
              </p:ext>
            </p:extLst>
          </p:nvPr>
        </p:nvGraphicFramePr>
        <p:xfrm>
          <a:off x="366318" y="963139"/>
          <a:ext cx="11459364" cy="54559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matic SC" panose="00000500000000000000" pitchFamily="2" charset="-79"/>
                          <a:cs typeface="Amatic SC" panose="00000500000000000000" pitchFamily="2" charset="-79"/>
                        </a:rPr>
                        <a:t>Adventure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2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kern="1200" dirty="0">
                          <a:solidFill>
                            <a:schemeClr val="dk1"/>
                          </a:solidFill>
                          <a:effectLst/>
                          <a:latin typeface="+mn-lt"/>
                          <a:ea typeface="+mn-ea"/>
                          <a:cs typeface="+mn-cs"/>
                        </a:rPr>
                        <a:t>Representing and comparing 1,2,3 </a:t>
                      </a:r>
                    </a:p>
                    <a:p>
                      <a:pPr algn="ctr"/>
                      <a:r>
                        <a:rPr lang="en-GB" sz="1050" kern="1200" dirty="0">
                          <a:solidFill>
                            <a:schemeClr val="dk1"/>
                          </a:solidFill>
                          <a:effectLst/>
                          <a:latin typeface="+mn-lt"/>
                          <a:ea typeface="+mn-ea"/>
                          <a:cs typeface="+mn-cs"/>
                        </a:rPr>
                        <a:t>Composition of 1,2,3</a:t>
                      </a:r>
                    </a:p>
                    <a:p>
                      <a:pPr algn="ctr"/>
                      <a:r>
                        <a:rPr lang="en-GB" sz="1050" kern="1200" dirty="0">
                          <a:solidFill>
                            <a:schemeClr val="dk1"/>
                          </a:solidFill>
                          <a:effectLst/>
                          <a:latin typeface="+mn-lt"/>
                          <a:ea typeface="+mn-ea"/>
                          <a:cs typeface="+mn-cs"/>
                        </a:rPr>
                        <a:t>Matching, Sorting, Grouping</a:t>
                      </a:r>
                    </a:p>
                    <a:p>
                      <a:pPr algn="ctr"/>
                      <a:r>
                        <a:rPr lang="en-GB" sz="1050" kern="1200" dirty="0">
                          <a:solidFill>
                            <a:schemeClr val="dk1"/>
                          </a:solidFill>
                          <a:effectLst/>
                          <a:latin typeface="+mn-lt"/>
                          <a:ea typeface="+mn-ea"/>
                          <a:cs typeface="+mn-cs"/>
                        </a:rPr>
                        <a:t>Comparing amounts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The number 4/ The number 5</a:t>
                      </a:r>
                    </a:p>
                    <a:p>
                      <a:pPr algn="ctr"/>
                      <a:r>
                        <a:rPr lang="en-GB" sz="1050"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kern="1200" dirty="0">
                          <a:solidFill>
                            <a:schemeClr val="dk1"/>
                          </a:solidFill>
                          <a:effectLst/>
                          <a:latin typeface="+mn-lt"/>
                          <a:ea typeface="+mn-ea"/>
                          <a:cs typeface="+mn-cs"/>
                        </a:rPr>
                        <a:t>Shapes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Exploring patterns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One more one less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size/mass/capacity</a:t>
                      </a:r>
                    </a:p>
                    <a:p>
                      <a:pPr algn="ctr"/>
                      <a:r>
                        <a:rPr lang="en-GB" sz="1050" kern="1200" dirty="0">
                          <a:solidFill>
                            <a:schemeClr val="dk1"/>
                          </a:solidFill>
                          <a:effectLst/>
                          <a:latin typeface="+mn-lt"/>
                          <a:ea typeface="+mn-ea"/>
                          <a:cs typeface="+mn-cs"/>
                        </a:rPr>
                        <a:t>Night and day (routines/time)</a:t>
                      </a:r>
                      <a:endParaRPr lang="en-GB" sz="105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kern="1200" dirty="0">
                          <a:solidFill>
                            <a:schemeClr val="dk1"/>
                          </a:solidFill>
                          <a:effectLst/>
                          <a:latin typeface="+mn-lt"/>
                          <a:ea typeface="+mn-ea"/>
                          <a:cs typeface="+mn-cs"/>
                        </a:rPr>
                        <a:t>Zero </a:t>
                      </a:r>
                    </a:p>
                    <a:p>
                      <a:pPr algn="ctr"/>
                      <a:r>
                        <a:rPr lang="en-GB" sz="1050" kern="1200" dirty="0">
                          <a:solidFill>
                            <a:schemeClr val="dk1"/>
                          </a:solidFill>
                          <a:effectLst/>
                          <a:latin typeface="+mn-lt"/>
                          <a:ea typeface="+mn-ea"/>
                          <a:cs typeface="+mn-cs"/>
                        </a:rPr>
                        <a:t>Numbers bonds to 5</a:t>
                      </a:r>
                    </a:p>
                    <a:p>
                      <a:pPr algn="ctr"/>
                      <a:r>
                        <a:rPr lang="en-GB" sz="1050" kern="1200" dirty="0">
                          <a:solidFill>
                            <a:schemeClr val="dk1"/>
                          </a:solidFill>
                          <a:effectLst/>
                          <a:latin typeface="+mn-lt"/>
                          <a:ea typeface="+mn-ea"/>
                          <a:cs typeface="+mn-cs"/>
                        </a:rPr>
                        <a:t>Composition of 4 and 5 </a:t>
                      </a:r>
                    </a:p>
                    <a:p>
                      <a:pPr algn="ctr"/>
                      <a:r>
                        <a:rPr lang="en-GB" sz="1050" kern="1200" dirty="0">
                          <a:solidFill>
                            <a:schemeClr val="dk1"/>
                          </a:solidFill>
                          <a:effectLst/>
                          <a:latin typeface="+mn-lt"/>
                          <a:ea typeface="+mn-ea"/>
                          <a:cs typeface="+mn-cs"/>
                        </a:rPr>
                        <a:t>about 6,7 and 8</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9 and 10</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Comparing numbers to 10</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Addition by combining two sets.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effectLst/>
                          <a:latin typeface="Calibri" panose="020F0502020204030204" pitchFamily="34" charset="0"/>
                          <a:ea typeface="Calibri" panose="020F0502020204030204" pitchFamily="34" charset="0"/>
                          <a:cs typeface="Times New Roman" panose="02020603050405020304" pitchFamily="18" charset="0"/>
                        </a:rPr>
                        <a:t>Number bonds to 10</a:t>
                      </a:r>
                      <a:endParaRPr lang="en-GB" sz="1050" dirty="0">
                        <a:solidFill>
                          <a:schemeClr val="bg1">
                            <a:lumMod val="50000"/>
                          </a:schemeClr>
                        </a:solidFill>
                        <a:latin typeface="+mn-lt"/>
                        <a:cs typeface="Amatic SC" panose="00000500000000000000" pitchFamily="2" charset="-79"/>
                      </a:endParaRP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2D shape</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Halving and Sharing</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Doubling</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Subtraction by taking away</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Numbers to 15</a:t>
                      </a:r>
                    </a:p>
                    <a:p>
                      <a:pPr algn="ctr"/>
                      <a:r>
                        <a:rPr lang="en-GB" sz="1050" kern="1200" dirty="0">
                          <a:solidFill>
                            <a:schemeClr val="dk1"/>
                          </a:solidFill>
                          <a:effectLst/>
                          <a:latin typeface="+mn-lt"/>
                          <a:ea typeface="+mn-ea"/>
                          <a:cs typeface="+mn-cs"/>
                        </a:rPr>
                        <a:t>Mass and capacity</a:t>
                      </a:r>
                    </a:p>
                    <a:p>
                      <a:pPr algn="ctr"/>
                      <a:r>
                        <a:rPr lang="en-GB" sz="1050" kern="1200" dirty="0">
                          <a:solidFill>
                            <a:schemeClr val="dk1"/>
                          </a:solidFill>
                          <a:effectLst/>
                          <a:latin typeface="+mn-lt"/>
                          <a:ea typeface="+mn-ea"/>
                          <a:cs typeface="+mn-cs"/>
                        </a:rPr>
                        <a:t>Length and height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r>
                        <a:rPr lang="en-GB" sz="1050" kern="1200" dirty="0">
                          <a:solidFill>
                            <a:schemeClr val="dk1"/>
                          </a:solidFill>
                          <a:effectLst/>
                          <a:latin typeface="+mn-lt"/>
                          <a:ea typeface="+mn-ea"/>
                          <a:cs typeface="+mn-cs"/>
                        </a:rPr>
                        <a:t>Number bonds to 5 including subtraction facts. </a:t>
                      </a:r>
                    </a:p>
                    <a:p>
                      <a:r>
                        <a:rPr lang="en-GB" sz="1050" kern="1200" dirty="0">
                          <a:solidFill>
                            <a:schemeClr val="dk1"/>
                          </a:solidFill>
                          <a:effectLst/>
                          <a:latin typeface="+mn-lt"/>
                          <a:ea typeface="+mn-ea"/>
                          <a:cs typeface="+mn-cs"/>
                        </a:rPr>
                        <a:t>Number bonds to 10 including subtraction facts. </a:t>
                      </a:r>
                    </a:p>
                    <a:p>
                      <a:r>
                        <a:rPr lang="en-GB" sz="1050" kern="1200" dirty="0">
                          <a:solidFill>
                            <a:schemeClr val="dk1"/>
                          </a:solidFill>
                          <a:effectLst/>
                          <a:latin typeface="+mn-lt"/>
                          <a:ea typeface="+mn-ea"/>
                          <a:cs typeface="+mn-cs"/>
                        </a:rPr>
                        <a:t>Numbers to 20.</a:t>
                      </a:r>
                    </a:p>
                    <a:p>
                      <a:r>
                        <a:rPr lang="en-GB" sz="1050" kern="1200" dirty="0">
                          <a:solidFill>
                            <a:schemeClr val="dk1"/>
                          </a:solidFill>
                          <a:effectLst/>
                          <a:latin typeface="+mn-lt"/>
                          <a:ea typeface="+mn-ea"/>
                          <a:cs typeface="+mn-cs"/>
                        </a:rPr>
                        <a:t>Shape spatial awareness and pattern</a:t>
                      </a:r>
                    </a:p>
                    <a:p>
                      <a:r>
                        <a:rPr lang="en-GB" sz="1050" kern="1200" dirty="0">
                          <a:solidFill>
                            <a:schemeClr val="dk1"/>
                          </a:solidFill>
                          <a:effectLst/>
                          <a:latin typeface="+mn-lt"/>
                          <a:ea typeface="+mn-ea"/>
                          <a:cs typeface="+mn-cs"/>
                        </a:rPr>
                        <a:t>Doubling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050" kern="1200" dirty="0">
                          <a:solidFill>
                            <a:schemeClr val="dk1"/>
                          </a:solidFill>
                          <a:effectLst/>
                          <a:latin typeface="+mn-lt"/>
                          <a:ea typeface="+mn-ea"/>
                          <a:cs typeface="+mn-cs"/>
                        </a:rPr>
                        <a:t>Sharing and grouping</a:t>
                      </a:r>
                    </a:p>
                    <a:p>
                      <a:r>
                        <a:rPr lang="en-GB" sz="1050" kern="1200" dirty="0">
                          <a:solidFill>
                            <a:schemeClr val="dk1"/>
                          </a:solidFill>
                          <a:effectLst/>
                          <a:latin typeface="+mn-lt"/>
                          <a:ea typeface="+mn-ea"/>
                          <a:cs typeface="+mn-cs"/>
                        </a:rPr>
                        <a:t>Odd and Even </a:t>
                      </a:r>
                    </a:p>
                    <a:p>
                      <a:r>
                        <a:rPr lang="en-GB" sz="1050" kern="1200" dirty="0">
                          <a:solidFill>
                            <a:schemeClr val="dk1"/>
                          </a:solidFill>
                          <a:effectLst/>
                          <a:latin typeface="+mn-lt"/>
                          <a:ea typeface="+mn-ea"/>
                          <a:cs typeface="+mn-cs"/>
                        </a:rPr>
                        <a:t>Working out addition by counting on</a:t>
                      </a:r>
                    </a:p>
                    <a:p>
                      <a:r>
                        <a:rPr lang="en-GB" sz="1050" kern="1200" dirty="0">
                          <a:solidFill>
                            <a:schemeClr val="dk1"/>
                          </a:solidFill>
                          <a:effectLst/>
                          <a:latin typeface="+mn-lt"/>
                          <a:ea typeface="+mn-ea"/>
                          <a:cs typeface="+mn-cs"/>
                        </a:rPr>
                        <a:t>Subtraction by counting back. </a:t>
                      </a:r>
                    </a:p>
                    <a:p>
                      <a:r>
                        <a:rPr lang="en-GB" sz="1050" kern="1200" dirty="0">
                          <a:solidFill>
                            <a:schemeClr val="dk1"/>
                          </a:solidFill>
                          <a:effectLst/>
                          <a:latin typeface="+mn-lt"/>
                          <a:ea typeface="+mn-ea"/>
                          <a:cs typeface="+mn-cs"/>
                        </a:rPr>
                        <a:t>Money</a:t>
                      </a:r>
                    </a:p>
                    <a:p>
                      <a:pPr algn="ctr"/>
                      <a:r>
                        <a:rPr lang="en-GB" sz="1050" kern="1200" dirty="0">
                          <a:solidFill>
                            <a:schemeClr val="dk1"/>
                          </a:solidFill>
                          <a:effectLst/>
                          <a:latin typeface="+mn-lt"/>
                          <a:ea typeface="+mn-ea"/>
                          <a:cs typeface="+mn-cs"/>
                        </a:rPr>
                        <a:t>Mass and capacity</a:t>
                      </a:r>
                    </a:p>
                    <a:p>
                      <a:pPr algn="ctr"/>
                      <a:r>
                        <a:rPr lang="en-GB" sz="1050" kern="1200" dirty="0">
                          <a:solidFill>
                            <a:schemeClr val="dk1"/>
                          </a:solidFill>
                          <a:effectLst/>
                          <a:latin typeface="+mn-lt"/>
                          <a:ea typeface="+mn-ea"/>
                          <a:cs typeface="+mn-cs"/>
                        </a:rPr>
                        <a:t>Length and height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5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0058" y="494581"/>
            <a:ext cx="618138" cy="618138"/>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74387386"/>
              </p:ext>
            </p:extLst>
          </p:nvPr>
        </p:nvGraphicFramePr>
        <p:xfrm>
          <a:off x="366318" y="604706"/>
          <a:ext cx="11459364" cy="577971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46654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33245">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matic SC" panose="00000500000000000000" pitchFamily="2" charset="-79"/>
                          <a:cs typeface="Amatic SC" panose="00000500000000000000" pitchFamily="2" charset="-79"/>
                        </a:rPr>
                        <a:t>Let’s</a:t>
                      </a:r>
                      <a:r>
                        <a:rPr lang="en-US" sz="2400" baseline="0" dirty="0">
                          <a:latin typeface="Amatic SC" panose="00000500000000000000" pitchFamily="2" charset="-79"/>
                          <a:cs typeface="Amatic SC" panose="00000500000000000000" pitchFamily="2" charset="-79"/>
                        </a:rPr>
                        <a:t> celebrate</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matic SC" panose="00000500000000000000" pitchFamily="2" charset="-79"/>
                          <a:cs typeface="Amatic SC" panose="00000500000000000000" pitchFamily="2" charset="-79"/>
                        </a:rPr>
                        <a:t>adventure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2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6622">
                <a:tc rowSpan="2">
                  <a:txBody>
                    <a:bodyPr/>
                    <a:lstStyle/>
                    <a:p>
                      <a:pPr algn="ctr"/>
                      <a:r>
                        <a:rPr lang="en-US" sz="3200" b="0" dirty="0">
                          <a:latin typeface="Amatic SC" panose="00000500000000000000" pitchFamily="2" charset="-79"/>
                          <a:cs typeface="Amatic SC" panose="00000500000000000000" pitchFamily="2" charset="-79"/>
                        </a:rPr>
                        <a:t>computing</a:t>
                      </a:r>
                    </a:p>
                    <a:p>
                      <a:pPr algn="ctr"/>
                      <a:endParaRPr lang="en-US" sz="1800" b="1" i="1" kern="1200" dirty="0">
                        <a:solidFill>
                          <a:schemeClr val="bg1">
                            <a:lumMod val="50000"/>
                          </a:schemeClr>
                        </a:solidFill>
                        <a:effectLst/>
                        <a:latin typeface="+mn-lt"/>
                        <a:ea typeface="+mn-ea"/>
                        <a:cs typeface="+mn-cs"/>
                      </a:endParaRPr>
                    </a:p>
                    <a:p>
                      <a:pPr algn="ctr" rtl="0" fontAlgn="base"/>
                      <a:r>
                        <a:rPr lang="en-GB" sz="1000" b="0" i="0" kern="1200" dirty="0">
                          <a:solidFill>
                            <a:schemeClr val="dk1"/>
                          </a:solidFill>
                          <a:effectLst/>
                          <a:latin typeface="+mn-lt"/>
                          <a:ea typeface="+mn-ea"/>
                          <a:cs typeface="+mn-cs"/>
                        </a:rPr>
                        <a:t>Our aim is that children leave Primary School: </a:t>
                      </a:r>
                    </a:p>
                    <a:p>
                      <a:pPr algn="ctr" rtl="0" fontAlgn="base"/>
                      <a:r>
                        <a:rPr lang="en-GB" sz="1000" b="0" i="0" kern="1200" dirty="0">
                          <a:solidFill>
                            <a:schemeClr val="dk1"/>
                          </a:solidFill>
                          <a:effectLst/>
                          <a:latin typeface="+mn-lt"/>
                          <a:ea typeface="+mn-ea"/>
                          <a:cs typeface="+mn-cs"/>
                        </a:rPr>
                        <a:t>- having had their lessons brought to life through ICT </a:t>
                      </a:r>
                      <a:br>
                        <a:rPr lang="en-GB" sz="1000" b="0" i="0" kern="1200" dirty="0">
                          <a:solidFill>
                            <a:schemeClr val="dk1"/>
                          </a:solidFill>
                          <a:effectLst/>
                          <a:latin typeface="+mn-lt"/>
                          <a:ea typeface="+mn-ea"/>
                          <a:cs typeface="+mn-cs"/>
                        </a:rPr>
                      </a:br>
                      <a:r>
                        <a:rPr lang="en-GB" sz="1000" b="0" i="0" kern="1200" dirty="0">
                          <a:solidFill>
                            <a:schemeClr val="dk1"/>
                          </a:solidFill>
                          <a:effectLst/>
                          <a:latin typeface="+mn-lt"/>
                          <a:ea typeface="+mn-ea"/>
                          <a:cs typeface="+mn-cs"/>
                        </a:rPr>
                        <a:t>- as responsible digital citizens who are able to make the most of opportunities presented by the changing digital world </a:t>
                      </a:r>
                    </a:p>
                    <a:p>
                      <a:pPr algn="ctr" rtl="0" fontAlgn="base"/>
                      <a:r>
                        <a:rPr lang="en-GB" sz="1000" b="0" i="0" kern="1200" dirty="0">
                          <a:solidFill>
                            <a:schemeClr val="dk1"/>
                          </a:solidFill>
                          <a:effectLst/>
                          <a:latin typeface="+mn-lt"/>
                          <a:ea typeface="+mn-ea"/>
                          <a:cs typeface="+mn-cs"/>
                        </a:rPr>
                        <a:t>- thinking about the safe use of the internet before accessing online material and know who to turn to for help when needed </a:t>
                      </a:r>
                    </a:p>
                    <a:p>
                      <a:pPr algn="ctr" rtl="0" fontAlgn="base"/>
                      <a:r>
                        <a:rPr lang="en-GB" sz="1000" b="0" i="0" kern="1200" dirty="0">
                          <a:solidFill>
                            <a:schemeClr val="dk1"/>
                          </a:solidFill>
                          <a:effectLst/>
                          <a:latin typeface="+mn-lt"/>
                          <a:ea typeface="+mn-ea"/>
                          <a:cs typeface="+mn-cs"/>
                        </a:rPr>
                        <a:t>- being able to confidently debug and solve problems </a:t>
                      </a:r>
                    </a:p>
                    <a:p>
                      <a:pPr algn="ctr"/>
                      <a:endParaRPr lang="en-US" sz="1800" b="1" i="1" kern="1200" dirty="0">
                        <a:solidFill>
                          <a:schemeClr val="bg1">
                            <a:lumMod val="50000"/>
                          </a:schemeClr>
                        </a:solidFill>
                        <a:effectLst/>
                        <a:latin typeface="+mn-lt"/>
                        <a:ea typeface="+mn-ea"/>
                        <a:cs typeface="+mn-cs"/>
                      </a:endParaRPr>
                    </a:p>
                    <a:p>
                      <a:pPr algn="ctr"/>
                      <a:endParaRPr lang="en-US" sz="1800" b="1" i="1" kern="1200" dirty="0">
                        <a:solidFill>
                          <a:schemeClr val="bg1">
                            <a:lumMod val="50000"/>
                          </a:schemeClr>
                        </a:solidFill>
                        <a:effectLst/>
                        <a:latin typeface="+mn-lt"/>
                        <a:ea typeface="+mn-ea"/>
                        <a:cs typeface="+mn-cs"/>
                      </a:endParaRPr>
                    </a:p>
                    <a:p>
                      <a:pPr algn="ctr"/>
                      <a:endParaRPr lang="en-US" sz="18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4209994">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GB" sz="900" b="0" i="0" dirty="0">
                          <a:effectLst/>
                          <a:latin typeface="Calibri" panose="020F0502020204030204" pitchFamily="34" charset="0"/>
                        </a:rPr>
                        <a:t>Identify everyday technology:</a:t>
                      </a:r>
                      <a:r>
                        <a:rPr lang="en-GB" sz="900" b="0" i="0" baseline="0" dirty="0">
                          <a:effectLst/>
                          <a:latin typeface="Calibri" panose="020F0502020204030204" pitchFamily="34" charset="0"/>
                        </a:rPr>
                        <a:t> links to technology at home</a:t>
                      </a:r>
                      <a:endParaRPr lang="en-GB" sz="900" b="0" i="0" dirty="0">
                        <a:effectLst/>
                      </a:endParaRPr>
                    </a:p>
                    <a:p>
                      <a:pPr algn="ctr" rtl="0" fontAlgn="base"/>
                      <a:r>
                        <a:rPr lang="en-GB" sz="900" b="0" i="0" dirty="0">
                          <a:effectLst/>
                          <a:latin typeface="Calibri" panose="020F0502020204030204" pitchFamily="34" charset="0"/>
                        </a:rPr>
                        <a:t> </a:t>
                      </a:r>
                      <a:endParaRPr lang="en-GB" sz="900" dirty="0">
                        <a:solidFill>
                          <a:srgbClr val="000000"/>
                        </a:solidFill>
                        <a:latin typeface="Calibri" panose="020F0502020204030204" pitchFamily="34" charset="0"/>
                      </a:endParaRPr>
                    </a:p>
                    <a:p>
                      <a:pPr algn="ctr"/>
                      <a:endParaRPr lang="en-GB" sz="1050" b="0" dirty="0">
                        <a:solidFill>
                          <a:schemeClr val="tx1"/>
                        </a:solidFill>
                        <a:latin typeface="+mn-lt"/>
                        <a:cs typeface="Amatic SC" panose="00000500000000000000" pitchFamily="2" charset="-79"/>
                      </a:endParaRPr>
                    </a:p>
                    <a:p>
                      <a:pPr algn="ctr" fontAlgn="base"/>
                      <a:r>
                        <a:rPr lang="en-GB" sz="900" dirty="0">
                          <a:solidFill>
                            <a:srgbClr val="000000"/>
                          </a:solidFill>
                          <a:latin typeface="Calibri" panose="020F0502020204030204" pitchFamily="34" charset="0"/>
                        </a:rPr>
                        <a:t> Interact with simulation software </a:t>
                      </a:r>
                      <a:endParaRPr lang="en-GB" sz="900" dirty="0">
                        <a:solidFill>
                          <a:srgbClr val="000000"/>
                        </a:solidFill>
                        <a:latin typeface="Segoe UI" panose="020B0502040204020203" pitchFamily="34" charset="0"/>
                      </a:endParaRPr>
                    </a:p>
                    <a:p>
                      <a:pPr algn="ctr" fontAlgn="base"/>
                      <a:endParaRPr lang="en-GB" sz="900" dirty="0">
                        <a:solidFill>
                          <a:srgbClr val="000000"/>
                        </a:solidFill>
                        <a:latin typeface="Calibri" panose="020F0502020204030204" pitchFamily="34" charset="0"/>
                      </a:endParaRPr>
                    </a:p>
                    <a:p>
                      <a:pPr marL="171450" indent="-171450" algn="ctr" fontAlgn="base">
                        <a:buFontTx/>
                        <a:buChar char="-"/>
                      </a:pPr>
                      <a:endParaRPr lang="en-GB" sz="900" b="0" dirty="0">
                        <a:solidFill>
                          <a:schemeClr val="tx1"/>
                        </a:solidFill>
                        <a:latin typeface="+mn-lt"/>
                        <a:cs typeface="Amatic SC" panose="00000500000000000000" pitchFamily="2" charset="-79"/>
                      </a:endParaRPr>
                    </a:p>
                    <a:p>
                      <a:pPr algn="ctr" rtl="0" fontAlgn="base"/>
                      <a:r>
                        <a:rPr lang="en-GB" sz="900" dirty="0">
                          <a:solidFill>
                            <a:schemeClr val="bg1">
                              <a:lumMod val="50000"/>
                            </a:schemeClr>
                          </a:solidFill>
                          <a:latin typeface="+mn-lt"/>
                          <a:cs typeface="Amatic SC" panose="00000500000000000000" pitchFamily="2" charset="-79"/>
                        </a:rPr>
                        <a:t>SMART RULES: </a:t>
                      </a:r>
                      <a:endParaRPr lang="en-GB" sz="900" b="0" i="0" kern="1200" dirty="0">
                        <a:solidFill>
                          <a:schemeClr val="dk1"/>
                        </a:solidFill>
                        <a:effectLst/>
                        <a:latin typeface="+mn-lt"/>
                        <a:ea typeface="+mn-ea"/>
                        <a:cs typeface="+mn-cs"/>
                      </a:endParaRPr>
                    </a:p>
                    <a:p>
                      <a:pPr algn="ctr" rtl="0" fontAlgn="base"/>
                      <a:r>
                        <a:rPr lang="en-GB" sz="900" b="0" i="0" kern="1200" dirty="0">
                          <a:solidFill>
                            <a:schemeClr val="dk1"/>
                          </a:solidFill>
                          <a:effectLst/>
                          <a:latin typeface="+mn-lt"/>
                          <a:ea typeface="+mn-ea"/>
                          <a:cs typeface="+mn-cs"/>
                        </a:rPr>
                        <a:t>to tell an adult if they see something on a digital device that upsets them </a:t>
                      </a:r>
                    </a:p>
                    <a:p>
                      <a:pPr algn="ctr" rtl="0" fontAlgn="base"/>
                      <a:r>
                        <a:rPr lang="en-GB" sz="900" b="0" i="0" kern="1200" dirty="0">
                          <a:solidFill>
                            <a:schemeClr val="dk1"/>
                          </a:solidFill>
                          <a:effectLst/>
                          <a:latin typeface="+mn-lt"/>
                          <a:ea typeface="+mn-ea"/>
                          <a:cs typeface="+mn-cs"/>
                        </a:rPr>
                        <a:t>to know not to give out any information about themselves </a:t>
                      </a:r>
                    </a:p>
                    <a:p>
                      <a:pPr algn="ctr" rtl="0" fontAlgn="base"/>
                      <a:r>
                        <a:rPr lang="en-GB" sz="900" b="0" i="0" kern="1200" dirty="0">
                          <a:solidFill>
                            <a:schemeClr val="dk1"/>
                          </a:solidFill>
                          <a:effectLst/>
                          <a:latin typeface="+mn-lt"/>
                          <a:ea typeface="+mn-ea"/>
                          <a:cs typeface="+mn-cs"/>
                        </a:rPr>
                        <a:t>to know that not everything they see on the internet is true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bg1">
                              <a:lumMod val="50000"/>
                            </a:schemeClr>
                          </a:solidFill>
                          <a:latin typeface="+mn-lt"/>
                          <a:cs typeface="Amatic SC" panose="00000500000000000000" pitchFamily="2" charset="-79"/>
                        </a:rPr>
                        <a:t> </a:t>
                      </a:r>
                      <a:endParaRPr lang="en-GB" sz="105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b="0" i="0" dirty="0">
                          <a:effectLst/>
                          <a:latin typeface="Calibri" panose="020F0502020204030204" pitchFamily="34" charset="0"/>
                        </a:rPr>
                        <a:t>Make marks on a digital device to communicate their ideas   - Using a simple draw program. </a:t>
                      </a:r>
                    </a:p>
                    <a:p>
                      <a:pPr algn="ctr" fontAlgn="base"/>
                      <a:endParaRPr lang="en-GB" sz="900" dirty="0">
                        <a:solidFill>
                          <a:srgbClr val="000000"/>
                        </a:solidFill>
                        <a:latin typeface="Calibri" panose="020F0502020204030204" pitchFamily="34" charset="0"/>
                      </a:endParaRPr>
                    </a:p>
                    <a:p>
                      <a:pPr algn="ctr" fontAlgn="base"/>
                      <a:r>
                        <a:rPr lang="en-GB" sz="900" dirty="0">
                          <a:solidFill>
                            <a:srgbClr val="000000"/>
                          </a:solidFill>
                          <a:latin typeface="Calibri" panose="020F0502020204030204" pitchFamily="34" charset="0"/>
                        </a:rPr>
                        <a:t>To navigate their way around an iPad and operate several apps confidently </a:t>
                      </a:r>
                      <a:endParaRPr lang="en-GB" sz="900" dirty="0">
                        <a:solidFill>
                          <a:srgbClr val="000000"/>
                        </a:solidFill>
                        <a:latin typeface="Segoe UI" panose="020B0502040204020203" pitchFamily="34" charset="0"/>
                      </a:endParaRPr>
                    </a:p>
                    <a:p>
                      <a:pPr algn="ctr" fontAlgn="base"/>
                      <a:endParaRPr lang="en-GB" sz="900" dirty="0">
                        <a:solidFill>
                          <a:srgbClr val="000000"/>
                        </a:solidFill>
                        <a:latin typeface="Calibri" panose="020F0502020204030204" pitchFamily="34" charset="0"/>
                      </a:endParaRPr>
                    </a:p>
                    <a:p>
                      <a:pPr algn="ctr" fontAlgn="base"/>
                      <a:r>
                        <a:rPr lang="en-GB" sz="900" dirty="0">
                          <a:solidFill>
                            <a:srgbClr val="000000"/>
                          </a:solidFill>
                          <a:latin typeface="Calibri" panose="020F0502020204030204" pitchFamily="34" charset="0"/>
                        </a:rPr>
                        <a:t>To understand the basic functions of an iPad (home button, lock button and volume buttons </a:t>
                      </a:r>
                      <a:endParaRPr lang="en-GB" sz="900" dirty="0">
                        <a:solidFill>
                          <a:srgbClr val="000000"/>
                        </a:solidFill>
                        <a:latin typeface="Segoe UI" panose="020B0502040204020203" pitchFamily="34" charset="0"/>
                      </a:endParaRPr>
                    </a:p>
                    <a:p>
                      <a:pPr algn="ctr"/>
                      <a:endParaRPr lang="en-GB" sz="900" b="1" dirty="0">
                        <a:solidFill>
                          <a:schemeClr val="bg1">
                            <a:lumMod val="50000"/>
                          </a:schemeClr>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lumMod val="50000"/>
                            </a:schemeClr>
                          </a:solidFill>
                          <a:latin typeface="+mn-lt"/>
                          <a:cs typeface="Amatic SC" panose="00000500000000000000" pitchFamily="2" charset="-79"/>
                        </a:rPr>
                        <a:t>SMART RULES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aseline="0" dirty="0">
                          <a:solidFill>
                            <a:schemeClr val="bg1">
                              <a:lumMod val="50000"/>
                            </a:schemeClr>
                          </a:solidFill>
                          <a:latin typeface="+mn-lt"/>
                          <a:cs typeface="Amatic SC" panose="00000500000000000000" pitchFamily="2" charset="-79"/>
                        </a:rPr>
                        <a:t> </a:t>
                      </a:r>
                      <a:r>
                        <a:rPr lang="en-GB" sz="900" b="0" i="0" kern="1200" dirty="0">
                          <a:solidFill>
                            <a:schemeClr val="dk1"/>
                          </a:solidFill>
                          <a:effectLst/>
                          <a:latin typeface="+mn-lt"/>
                          <a:ea typeface="+mn-ea"/>
                          <a:cs typeface="+mn-cs"/>
                        </a:rPr>
                        <a:t>to tell an adult if they see something on a digital device that upsets them </a:t>
                      </a:r>
                    </a:p>
                    <a:p>
                      <a:pPr algn="ctr" rtl="0" fontAlgn="base"/>
                      <a:r>
                        <a:rPr lang="en-GB" sz="900" b="0" i="0" kern="1200" dirty="0">
                          <a:solidFill>
                            <a:schemeClr val="dk1"/>
                          </a:solidFill>
                          <a:effectLst/>
                          <a:latin typeface="+mn-lt"/>
                          <a:ea typeface="+mn-ea"/>
                          <a:cs typeface="+mn-cs"/>
                        </a:rPr>
                        <a:t>to know not to give out any information about themselves </a:t>
                      </a:r>
                    </a:p>
                    <a:p>
                      <a:pPr algn="ctr" rtl="0" fontAlgn="base"/>
                      <a:r>
                        <a:rPr lang="en-GB" sz="900" b="0" i="0" kern="1200" dirty="0">
                          <a:solidFill>
                            <a:schemeClr val="dk1"/>
                          </a:solidFill>
                          <a:effectLst/>
                          <a:latin typeface="+mn-lt"/>
                          <a:ea typeface="+mn-ea"/>
                          <a:cs typeface="+mn-cs"/>
                        </a:rPr>
                        <a:t>to know that not everything they see on the internet is true</a:t>
                      </a:r>
                    </a:p>
                    <a:p>
                      <a:pPr algn="ctr"/>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GB" sz="900" dirty="0">
                          <a:solidFill>
                            <a:srgbClr val="000000"/>
                          </a:solidFill>
                          <a:latin typeface="Calibri" panose="020F0502020204030204" pitchFamily="34" charset="0"/>
                        </a:rPr>
                        <a:t>To control a programmable toy</a:t>
                      </a:r>
                      <a:endParaRPr lang="en-GB" sz="900" b="0" i="0" dirty="0">
                        <a:effectLst/>
                      </a:endParaRPr>
                    </a:p>
                    <a:p>
                      <a:pPr algn="ctr" rtl="0" fontAlgn="base"/>
                      <a:endParaRPr lang="en-GB" sz="900" b="0" i="0" baseline="0" dirty="0">
                        <a:solidFill>
                          <a:schemeClr val="bg1">
                            <a:lumMod val="50000"/>
                          </a:schemeClr>
                        </a:solidFill>
                        <a:effectLst/>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mn-lt"/>
                          <a:ea typeface="+mn-ea"/>
                          <a:cs typeface="Amatic SC" panose="00000500000000000000" pitchFamily="2" charset="-79"/>
                        </a:rPr>
                        <a:t>SMART RULES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mn-lt"/>
                          <a:ea typeface="+mn-ea"/>
                          <a:cs typeface="Amatic SC" panose="00000500000000000000" pitchFamily="2" charset="-79"/>
                        </a:rPr>
                        <a:t> </a:t>
                      </a:r>
                      <a:r>
                        <a:rPr kumimoji="0" lang="en-GB" sz="900" b="0" i="0" u="none" strike="noStrike" kern="1200" cap="none" spc="0" normalizeH="0" baseline="0" noProof="0" dirty="0">
                          <a:ln>
                            <a:noFill/>
                          </a:ln>
                          <a:solidFill>
                            <a:prstClr val="black"/>
                          </a:solidFill>
                          <a:effectLst/>
                          <a:uLnTx/>
                          <a:uFillTx/>
                          <a:latin typeface="+mn-lt"/>
                          <a:ea typeface="+mn-ea"/>
                          <a:cs typeface="+mn-cs"/>
                        </a:rPr>
                        <a:t>to tell an adult if they see something on a digital device that upsets them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to know not to give out any information about themselves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to know that not everything they see on the internet is true</a:t>
                      </a:r>
                    </a:p>
                    <a:p>
                      <a:pPr algn="ctr" rtl="0" fontAlgn="base"/>
                      <a:endParaRPr lang="en-GB" sz="9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b="0" i="0" dirty="0">
                          <a:effectLst/>
                          <a:latin typeface="Calibri" panose="020F0502020204030204" pitchFamily="34" charset="0"/>
                        </a:rPr>
                        <a:t>Using the iPad to take a video or picture.</a:t>
                      </a:r>
                    </a:p>
                    <a:p>
                      <a:pPr marL="0" marR="0" indent="0" algn="ctr" defTabSz="914400" rtl="0" eaLnBrk="1" fontAlgn="auto" latinLnBrk="0" hangingPunct="1">
                        <a:lnSpc>
                          <a:spcPct val="115000"/>
                        </a:lnSpc>
                        <a:spcBef>
                          <a:spcPts val="0"/>
                        </a:spcBef>
                        <a:spcAft>
                          <a:spcPts val="0"/>
                        </a:spcAft>
                        <a:buClrTx/>
                        <a:buSzTx/>
                        <a:buFontTx/>
                        <a:buNone/>
                        <a:tabLst/>
                        <a:defRPr/>
                      </a:pPr>
                      <a:r>
                        <a:rPr lang="en-GB" sz="900" b="0" i="0" dirty="0">
                          <a:effectLst/>
                          <a:latin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lumMod val="50000"/>
                            </a:schemeClr>
                          </a:solidFill>
                          <a:latin typeface="+mn-lt"/>
                          <a:cs typeface="Amatic SC" panose="00000500000000000000" pitchFamily="2" charset="-79"/>
                        </a:rPr>
                        <a:t>SMART RULES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aseline="0" dirty="0">
                          <a:solidFill>
                            <a:schemeClr val="bg1">
                              <a:lumMod val="50000"/>
                            </a:schemeClr>
                          </a:solidFill>
                          <a:latin typeface="+mn-lt"/>
                          <a:cs typeface="Amatic SC" panose="00000500000000000000" pitchFamily="2" charset="-79"/>
                        </a:rPr>
                        <a:t> </a:t>
                      </a:r>
                      <a:r>
                        <a:rPr lang="en-GB" sz="900" b="0" i="0" kern="1200" dirty="0">
                          <a:solidFill>
                            <a:schemeClr val="dk1"/>
                          </a:solidFill>
                          <a:effectLst/>
                          <a:latin typeface="+mn-lt"/>
                          <a:ea typeface="+mn-ea"/>
                          <a:cs typeface="+mn-cs"/>
                        </a:rPr>
                        <a:t>to tell an adult if they see something on a digital device that upsets them </a:t>
                      </a:r>
                    </a:p>
                    <a:p>
                      <a:pPr algn="ctr" rtl="0" fontAlgn="base"/>
                      <a:r>
                        <a:rPr lang="en-GB" sz="900" b="0" i="0" kern="1200" dirty="0">
                          <a:solidFill>
                            <a:schemeClr val="dk1"/>
                          </a:solidFill>
                          <a:effectLst/>
                          <a:latin typeface="+mn-lt"/>
                          <a:ea typeface="+mn-ea"/>
                          <a:cs typeface="+mn-cs"/>
                        </a:rPr>
                        <a:t>to know not to give out any information about themselves </a:t>
                      </a:r>
                    </a:p>
                    <a:p>
                      <a:pPr algn="ctr" rtl="0" fontAlgn="base"/>
                      <a:r>
                        <a:rPr lang="en-GB" sz="900" b="0" i="0" kern="1200" dirty="0">
                          <a:solidFill>
                            <a:schemeClr val="dk1"/>
                          </a:solidFill>
                          <a:effectLst/>
                          <a:latin typeface="+mn-lt"/>
                          <a:ea typeface="+mn-ea"/>
                          <a:cs typeface="+mn-cs"/>
                        </a:rPr>
                        <a:t>to know that not everything they see on the internet is true</a:t>
                      </a: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900" b="1" dirty="0">
                          <a:solidFill>
                            <a:schemeClr val="bg1">
                              <a:lumMod val="50000"/>
                            </a:schemeClr>
                          </a:solidFill>
                        </a:rPr>
                        <a:t>To use a word program to type their names, labels or simple captions. </a:t>
                      </a:r>
                    </a:p>
                    <a:p>
                      <a:pPr algn="ctr"/>
                      <a:endParaRPr lang="en-GB" sz="900" b="1" dirty="0">
                        <a:solidFill>
                          <a:schemeClr val="bg1">
                            <a:lumMod val="50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lumMod val="50000"/>
                            </a:schemeClr>
                          </a:solidFill>
                          <a:latin typeface="+mn-lt"/>
                          <a:cs typeface="Amatic SC" panose="00000500000000000000" pitchFamily="2" charset="-79"/>
                        </a:rPr>
                        <a:t>SMART RULES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aseline="0" dirty="0">
                          <a:solidFill>
                            <a:schemeClr val="bg1">
                              <a:lumMod val="50000"/>
                            </a:schemeClr>
                          </a:solidFill>
                          <a:latin typeface="+mn-lt"/>
                          <a:cs typeface="Amatic SC" panose="00000500000000000000" pitchFamily="2" charset="-79"/>
                        </a:rPr>
                        <a:t> </a:t>
                      </a:r>
                      <a:r>
                        <a:rPr lang="en-GB" sz="900" b="0" i="0" kern="1200" dirty="0">
                          <a:solidFill>
                            <a:schemeClr val="dk1"/>
                          </a:solidFill>
                          <a:effectLst/>
                          <a:latin typeface="+mn-lt"/>
                          <a:ea typeface="+mn-ea"/>
                          <a:cs typeface="+mn-cs"/>
                        </a:rPr>
                        <a:t>to tell an adult if they see something on a digital device that upsets them </a:t>
                      </a:r>
                    </a:p>
                    <a:p>
                      <a:pPr algn="ctr" rtl="0" fontAlgn="base"/>
                      <a:r>
                        <a:rPr lang="en-GB" sz="900" b="0" i="0" kern="1200" dirty="0">
                          <a:solidFill>
                            <a:schemeClr val="dk1"/>
                          </a:solidFill>
                          <a:effectLst/>
                          <a:latin typeface="+mn-lt"/>
                          <a:ea typeface="+mn-ea"/>
                          <a:cs typeface="+mn-cs"/>
                        </a:rPr>
                        <a:t>to know not to give out any information about themselves </a:t>
                      </a:r>
                    </a:p>
                    <a:p>
                      <a:pPr algn="ctr" rtl="0" fontAlgn="base"/>
                      <a:r>
                        <a:rPr lang="en-GB" sz="900" b="0" i="0" kern="1200" dirty="0">
                          <a:solidFill>
                            <a:schemeClr val="dk1"/>
                          </a:solidFill>
                          <a:effectLst/>
                          <a:latin typeface="+mn-lt"/>
                          <a:ea typeface="+mn-ea"/>
                          <a:cs typeface="+mn-cs"/>
                        </a:rPr>
                        <a:t>to know that not everything they see on the internet is true</a:t>
                      </a:r>
                    </a:p>
                    <a:p>
                      <a:pPr algn="ctr"/>
                      <a:endParaRPr lang="en-GB" sz="9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latin typeface="+mn-lt"/>
                          <a:cs typeface="Amatic SC" panose="00000500000000000000" pitchFamily="2" charset="-79"/>
                        </a:rPr>
                        <a:t>Can use the internet with adult supervision to find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latin typeface="+mn-lt"/>
                          <a:cs typeface="Amatic SC" panose="00000500000000000000" pitchFamily="2" charset="-79"/>
                        </a:rPr>
                        <a:t>and retrieve information of interest to them</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dirty="0">
                          <a:effectLst/>
                          <a:latin typeface="Calibri" panose="020F0502020204030204" pitchFamily="34" charset="0"/>
                        </a:rPr>
                        <a:t>To know that digital devices can present information in a variety of ways  </a:t>
                      </a:r>
                      <a:endParaRPr lang="en-GB" sz="1000" b="0" i="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lumMod val="50000"/>
                            </a:schemeClr>
                          </a:solidFill>
                          <a:latin typeface="+mn-lt"/>
                          <a:cs typeface="Amatic SC" panose="00000500000000000000" pitchFamily="2" charset="-79"/>
                        </a:rPr>
                        <a:t>SMART RULES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aseline="0" dirty="0">
                          <a:solidFill>
                            <a:schemeClr val="bg1">
                              <a:lumMod val="50000"/>
                            </a:schemeClr>
                          </a:solidFill>
                          <a:latin typeface="+mn-lt"/>
                          <a:cs typeface="Amatic SC" panose="00000500000000000000" pitchFamily="2" charset="-79"/>
                        </a:rPr>
                        <a:t> </a:t>
                      </a:r>
                      <a:r>
                        <a:rPr lang="en-GB" sz="900" b="0" i="0" kern="1200" dirty="0">
                          <a:solidFill>
                            <a:schemeClr val="dk1"/>
                          </a:solidFill>
                          <a:effectLst/>
                          <a:latin typeface="+mn-lt"/>
                          <a:ea typeface="+mn-ea"/>
                          <a:cs typeface="+mn-cs"/>
                        </a:rPr>
                        <a:t>to tell an adult if they see something on a digital device that upsets them </a:t>
                      </a:r>
                    </a:p>
                    <a:p>
                      <a:pPr algn="ctr" rtl="0" fontAlgn="base"/>
                      <a:r>
                        <a:rPr lang="en-GB" sz="900" b="0" i="0" kern="1200" dirty="0">
                          <a:solidFill>
                            <a:schemeClr val="dk1"/>
                          </a:solidFill>
                          <a:effectLst/>
                          <a:latin typeface="+mn-lt"/>
                          <a:ea typeface="+mn-ea"/>
                          <a:cs typeface="+mn-cs"/>
                        </a:rPr>
                        <a:t>to know not to give out any information about themselves </a:t>
                      </a:r>
                    </a:p>
                    <a:p>
                      <a:pPr algn="ctr" rtl="0" fontAlgn="base"/>
                      <a:r>
                        <a:rPr lang="en-GB" sz="900" b="0" i="0" kern="1200" dirty="0">
                          <a:solidFill>
                            <a:schemeClr val="dk1"/>
                          </a:solidFill>
                          <a:effectLst/>
                          <a:latin typeface="+mn-lt"/>
                          <a:ea typeface="+mn-ea"/>
                          <a:cs typeface="+mn-cs"/>
                        </a:rPr>
                        <a:t>to know that not everything they see on the internet is true</a:t>
                      </a:r>
                    </a:p>
                    <a:p>
                      <a:endParaRPr lang="en-US"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2" name="Picture 1"/>
          <p:cNvPicPr>
            <a:picLocks noChangeAspect="1"/>
          </p:cNvPicPr>
          <p:nvPr/>
        </p:nvPicPr>
        <p:blipFill>
          <a:blip r:embed="rId2"/>
          <a:stretch>
            <a:fillRect/>
          </a:stretch>
        </p:blipFill>
        <p:spPr>
          <a:xfrm>
            <a:off x="630800" y="473580"/>
            <a:ext cx="1046631" cy="781743"/>
          </a:xfrm>
          <a:prstGeom prst="rect">
            <a:avLst/>
          </a:prstGeom>
        </p:spPr>
      </p:pic>
    </p:spTree>
    <p:extLst>
      <p:ext uri="{BB962C8B-B14F-4D97-AF65-F5344CB8AC3E}">
        <p14:creationId xmlns:p14="http://schemas.microsoft.com/office/powerpoint/2010/main" val="217003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41010243"/>
              </p:ext>
            </p:extLst>
          </p:nvPr>
        </p:nvGraphicFramePr>
        <p:xfrm>
          <a:off x="220924" y="474842"/>
          <a:ext cx="11677198" cy="6194816"/>
        </p:xfrm>
        <a:graphic>
          <a:graphicData uri="http://schemas.openxmlformats.org/drawingml/2006/table">
            <a:tbl>
              <a:tblPr firstRow="1" bandRow="1">
                <a:tableStyleId>{5C22544A-7EE6-4342-B048-85BDC9FD1C3A}</a:tableStyleId>
              </a:tblPr>
              <a:tblGrid>
                <a:gridCol w="1203189">
                  <a:extLst>
                    <a:ext uri="{9D8B030D-6E8A-4147-A177-3AD203B41FA5}">
                      <a16:colId xmlns:a16="http://schemas.microsoft.com/office/drawing/2014/main" val="385991600"/>
                    </a:ext>
                  </a:extLst>
                </a:gridCol>
                <a:gridCol w="1952133">
                  <a:extLst>
                    <a:ext uri="{9D8B030D-6E8A-4147-A177-3AD203B41FA5}">
                      <a16:colId xmlns:a16="http://schemas.microsoft.com/office/drawing/2014/main" val="2865123548"/>
                    </a:ext>
                  </a:extLst>
                </a:gridCol>
                <a:gridCol w="177900">
                  <a:extLst>
                    <a:ext uri="{9D8B030D-6E8A-4147-A177-3AD203B41FA5}">
                      <a16:colId xmlns:a16="http://schemas.microsoft.com/office/drawing/2014/main" val="3825880534"/>
                    </a:ext>
                  </a:extLst>
                </a:gridCol>
                <a:gridCol w="1666611">
                  <a:extLst>
                    <a:ext uri="{9D8B030D-6E8A-4147-A177-3AD203B41FA5}">
                      <a16:colId xmlns:a16="http://schemas.microsoft.com/office/drawing/2014/main" val="872926247"/>
                    </a:ext>
                  </a:extLst>
                </a:gridCol>
                <a:gridCol w="1663992">
                  <a:extLst>
                    <a:ext uri="{9D8B030D-6E8A-4147-A177-3AD203B41FA5}">
                      <a16:colId xmlns:a16="http://schemas.microsoft.com/office/drawing/2014/main" val="1315738151"/>
                    </a:ext>
                  </a:extLst>
                </a:gridCol>
                <a:gridCol w="1546560">
                  <a:extLst>
                    <a:ext uri="{9D8B030D-6E8A-4147-A177-3AD203B41FA5}">
                      <a16:colId xmlns:a16="http://schemas.microsoft.com/office/drawing/2014/main" val="1924741183"/>
                    </a:ext>
                  </a:extLst>
                </a:gridCol>
                <a:gridCol w="1683362">
                  <a:extLst>
                    <a:ext uri="{9D8B030D-6E8A-4147-A177-3AD203B41FA5}">
                      <a16:colId xmlns:a16="http://schemas.microsoft.com/office/drawing/2014/main" val="345752596"/>
                    </a:ext>
                  </a:extLst>
                </a:gridCol>
                <a:gridCol w="116840">
                  <a:extLst>
                    <a:ext uri="{9D8B030D-6E8A-4147-A177-3AD203B41FA5}">
                      <a16:colId xmlns:a16="http://schemas.microsoft.com/office/drawing/2014/main" val="2567833825"/>
                    </a:ext>
                  </a:extLst>
                </a:gridCol>
                <a:gridCol w="1666611">
                  <a:extLst>
                    <a:ext uri="{9D8B030D-6E8A-4147-A177-3AD203B41FA5}">
                      <a16:colId xmlns:a16="http://schemas.microsoft.com/office/drawing/2014/main" val="4046203905"/>
                    </a:ext>
                  </a:extLst>
                </a:gridCol>
              </a:tblGrid>
              <a:tr h="494884">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83373">
                <a:tc>
                  <a:txBody>
                    <a:bodyPr/>
                    <a:lstStyle/>
                    <a:p>
                      <a:pPr algn="ctr"/>
                      <a:r>
                        <a:rPr lang="en-US" sz="1800" b="0" dirty="0">
                          <a:latin typeface="Amatic SC" panose="00000500000000000000" pitchFamily="2" charset="-79"/>
                          <a:cs typeface="Amatic SC" panose="00000500000000000000" pitchFamily="2" charset="-79"/>
                        </a:rPr>
                        <a:t>General Themes </a:t>
                      </a:r>
                      <a:endParaRPr lang="en-GB"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8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US" sz="1800" dirty="0">
                          <a:latin typeface="Amatic SC" panose="00000500000000000000" pitchFamily="2" charset="-79"/>
                          <a:cs typeface="Amatic SC" panose="00000500000000000000" pitchFamily="2" charset="-79"/>
                        </a:rPr>
                        <a:t>adventure!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53106">
                <a:tc rowSpan="4">
                  <a:txBody>
                    <a:bodyPr/>
                    <a:lstStyle/>
                    <a:p>
                      <a:pPr algn="ctr"/>
                      <a:r>
                        <a:rPr lang="en-US" sz="1600" b="1" dirty="0">
                          <a:latin typeface="Amatic SC" panose="00000500000000000000" pitchFamily="2" charset="-79"/>
                          <a:cs typeface="Amatic SC" panose="00000500000000000000" pitchFamily="2" charset="-79"/>
                        </a:rPr>
                        <a:t>Understanding the world</a:t>
                      </a:r>
                    </a:p>
                    <a:p>
                      <a:pPr algn="ctr"/>
                      <a:r>
                        <a:rPr lang="en-US" sz="16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p>
                    <a:p>
                      <a:pPr algn="ctr"/>
                      <a:endParaRPr lang="en-US" sz="800" dirty="0"/>
                    </a:p>
                    <a:p>
                      <a:pPr algn="ctr"/>
                      <a:r>
                        <a:rPr lang="en-US" sz="1050" dirty="0"/>
                        <a:t>At our Moorland schools we follow Devon and </a:t>
                      </a:r>
                      <a:r>
                        <a:rPr lang="en-US" sz="1050" dirty="0" err="1"/>
                        <a:t>Torbay</a:t>
                      </a:r>
                      <a:r>
                        <a:rPr lang="en-US" sz="1050" dirty="0"/>
                        <a:t> Agreed Syllabus for 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2727520">
                <a:tc vMerge="1">
                  <a:txBody>
                    <a:bodyPr/>
                    <a:lstStyle/>
                    <a:p>
                      <a:pPr algn="ct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buFont typeface="Courier New" panose="02070309020205020404" pitchFamily="49" charset="0"/>
                        <a:buNone/>
                      </a:pPr>
                      <a:r>
                        <a:rPr lang="en-GB" sz="900" dirty="0">
                          <a:solidFill>
                            <a:schemeClr val="tx1"/>
                          </a:solidFill>
                          <a:latin typeface="+mn-lt"/>
                        </a:rPr>
                        <a:t>Talks about the features of their own immediate environment. – Looking at the school and local area. </a:t>
                      </a:r>
                    </a:p>
                    <a:p>
                      <a:pPr marL="0" indent="0" algn="ctr">
                        <a:buFont typeface="Courier New" panose="02070309020205020404" pitchFamily="49" charset="0"/>
                        <a:buNone/>
                      </a:pPr>
                      <a:r>
                        <a:rPr lang="en-GB" sz="900" dirty="0">
                          <a:solidFill>
                            <a:schemeClr val="tx1"/>
                          </a:solidFill>
                          <a:latin typeface="+mn-lt"/>
                        </a:rPr>
                        <a:t>Looks closely at similarities, differences, patterns and change in nature  - The weather and the seasons. </a:t>
                      </a:r>
                    </a:p>
                    <a:p>
                      <a:pPr marL="0" indent="0" algn="ctr">
                        <a:buFont typeface="Courier New" panose="02070309020205020404" pitchFamily="49" charset="0"/>
                        <a:buNone/>
                      </a:pPr>
                      <a:r>
                        <a:rPr lang="en-GB" sz="900" dirty="0">
                          <a:solidFill>
                            <a:schemeClr val="tx1"/>
                          </a:solidFill>
                          <a:latin typeface="+mn-lt"/>
                        </a:rPr>
                        <a:t>Going on an autumn walk. </a:t>
                      </a:r>
                    </a:p>
                    <a:p>
                      <a:pPr marL="0" indent="0" algn="ctr">
                        <a:buFont typeface="Courier New" panose="02070309020205020404" pitchFamily="49" charset="0"/>
                        <a:buNone/>
                      </a:pPr>
                      <a:r>
                        <a:rPr lang="en-GB" sz="900" dirty="0">
                          <a:solidFill>
                            <a:schemeClr val="tx1"/>
                          </a:solidFill>
                          <a:latin typeface="+mn-lt"/>
                        </a:rPr>
                        <a:t>Creating simple maps of the school and grounds. </a:t>
                      </a:r>
                    </a:p>
                    <a:p>
                      <a:pPr marL="0" indent="0" algn="ctr">
                        <a:buFont typeface="Courier New" panose="02070309020205020404" pitchFamily="49" charset="0"/>
                        <a:buNone/>
                      </a:pPr>
                      <a:r>
                        <a:rPr lang="en-GB" sz="900" dirty="0">
                          <a:solidFill>
                            <a:schemeClr val="tx1"/>
                          </a:solidFill>
                          <a:latin typeface="+mn-lt"/>
                        </a:rPr>
                        <a:t>Shows care and concern for living things and the Environment – animals around our school.</a:t>
                      </a:r>
                    </a:p>
                    <a:p>
                      <a:pPr marL="0" indent="0" algn="ctr">
                        <a:buFont typeface="Courier New" panose="02070309020205020404" pitchFamily="49" charset="0"/>
                        <a:buNone/>
                      </a:pPr>
                      <a:r>
                        <a:rPr lang="en-GB" sz="900" dirty="0">
                          <a:solidFill>
                            <a:schemeClr val="tx1"/>
                          </a:solidFill>
                          <a:latin typeface="+mn-lt"/>
                        </a:rPr>
                        <a:t>Knows that other children do not always enjoy the same things, and is sensitive to this – Likes and dislikes.</a:t>
                      </a:r>
                    </a:p>
                    <a:p>
                      <a:pPr marL="0" indent="0" algn="ctr">
                        <a:buFont typeface="Courier New" panose="02070309020205020404" pitchFamily="49" charset="0"/>
                        <a:buNone/>
                      </a:pPr>
                      <a:r>
                        <a:rPr lang="en-GB" sz="900" dirty="0">
                          <a:solidFill>
                            <a:schemeClr val="tx1"/>
                          </a:solidFill>
                          <a:latin typeface="+mn-lt"/>
                        </a:rPr>
                        <a:t>Knows some of the things that make them unique,</a:t>
                      </a:r>
                    </a:p>
                    <a:p>
                      <a:pPr marL="0" indent="0" algn="ctr">
                        <a:buFont typeface="Courier New" panose="02070309020205020404" pitchFamily="49" charset="0"/>
                        <a:buNone/>
                      </a:pPr>
                      <a:r>
                        <a:rPr lang="en-GB" sz="900" dirty="0">
                          <a:solidFill>
                            <a:schemeClr val="tx1"/>
                          </a:solidFill>
                          <a:latin typeface="+mn-lt"/>
                        </a:rPr>
                        <a:t>and can talk about some of the similarities and differences in relation to friends or family  Identifying their family. Commenting on photos of their family; naming who they can see and of what relation they are to them. I can describe people who are familiar to me</a:t>
                      </a:r>
                    </a:p>
                    <a:p>
                      <a:pPr marL="0" indent="0" algn="ctr">
                        <a:buFont typeface="Courier New" panose="02070309020205020404" pitchFamily="49" charset="0"/>
                        <a:buNone/>
                      </a:pPr>
                      <a:r>
                        <a:rPr lang="en-GB" sz="900" dirty="0">
                          <a:solidFill>
                            <a:schemeClr val="tx1"/>
                          </a:solidFill>
                          <a:latin typeface="+mn-lt"/>
                        </a:rPr>
                        <a:t>Show interest in the lives of other people who are familiar to me </a:t>
                      </a:r>
                    </a:p>
                    <a:p>
                      <a:pPr marL="0" indent="0" algn="ctr">
                        <a:buFont typeface="Courier New" panose="02070309020205020404" pitchFamily="49" charset="0"/>
                        <a:buNone/>
                      </a:pPr>
                      <a:r>
                        <a:rPr lang="en-GB" sz="900" dirty="0">
                          <a:solidFill>
                            <a:schemeClr val="tx1"/>
                          </a:solidFill>
                          <a:latin typeface="+mn-lt"/>
                        </a:rPr>
                        <a:t>Harvest Festival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Knows about similarities and differences in relation to materials. Floating and sinking,  Magnetic and non-magnetic</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Recognises and describes special times or events for family or friends. Enjoys joining in with family customs and routines – Talking about how they celebrate at home.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Talks about past and present events in their own life and in the lives of family members – Talking about what it was like when their family members went to school.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Knows about similarities and differences between themselves and others, and among families, communities, cultures and traditions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I can recognise that people have different beliefs and celebrate special times in different ways</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Bonfire night / Christmas /Weddings/ Baptism/</a:t>
                      </a:r>
                      <a:r>
                        <a:rPr lang="en-GB" sz="900" b="0" dirty="0" err="1">
                          <a:solidFill>
                            <a:schemeClr val="tx1"/>
                          </a:solidFill>
                          <a:effectLst/>
                          <a:latin typeface="+mn-lt"/>
                          <a:ea typeface="Calibri" panose="020F0502020204030204" pitchFamily="34" charset="0"/>
                          <a:cs typeface="Amatic SC" panose="00000500000000000000" pitchFamily="2" charset="-79"/>
                        </a:rPr>
                        <a:t>Aqiqah</a:t>
                      </a:r>
                      <a:r>
                        <a:rPr lang="en-GB" sz="900" b="0" dirty="0">
                          <a:solidFill>
                            <a:schemeClr val="tx1"/>
                          </a:solidFill>
                          <a:effectLst/>
                          <a:latin typeface="+mn-lt"/>
                          <a:ea typeface="Calibri" panose="020F0502020204030204" pitchFamily="34" charset="0"/>
                          <a:cs typeface="Amatic SC" panose="00000500000000000000" pitchFamily="2" charset="-79"/>
                        </a:rPr>
                        <a:t>/ Diwali</a:t>
                      </a:r>
                      <a:endParaRPr lang="en-GB" sz="9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Knows about similarities and differences in relation to materials. Floating and sinking,  Magnetic and non-magnetic</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Recognises and describes special times or events for family or friends. Enjoys joining in with family customs and routines – Talking about how they celebrate at home.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Talks about past and present events in their own life and in the lives of family members – Talking about what it was like when their family members went to school.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Knows about similarities and differences between themselves and others, and among families, communities, cultures and traditions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I can recognise that people have different beliefs and celebrate special times in different ways</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Bon-fire night / Christmas /Weddings/ Baptism/</a:t>
                      </a:r>
                      <a:r>
                        <a:rPr lang="en-GB" sz="900" b="0" dirty="0" err="1">
                          <a:solidFill>
                            <a:schemeClr val="tx1"/>
                          </a:solidFill>
                          <a:effectLst/>
                          <a:latin typeface="+mn-lt"/>
                          <a:ea typeface="Calibri" panose="020F0502020204030204" pitchFamily="34" charset="0"/>
                          <a:cs typeface="Amatic SC" panose="00000500000000000000" pitchFamily="2" charset="-79"/>
                        </a:rPr>
                        <a:t>Aqiqah</a:t>
                      </a:r>
                      <a:r>
                        <a:rPr lang="en-GB" sz="900" b="0" dirty="0">
                          <a:solidFill>
                            <a:schemeClr val="tx1"/>
                          </a:solidFill>
                          <a:effectLst/>
                          <a:latin typeface="+mn-lt"/>
                          <a:ea typeface="Calibri" panose="020F0502020204030204" pitchFamily="34" charset="0"/>
                          <a:cs typeface="Amatic SC" panose="00000500000000000000" pitchFamily="2" charset="-79"/>
                        </a:rPr>
                        <a:t>/ Diwali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indent="0" algn="ctr">
                        <a:buFont typeface="Courier New" panose="02070309020205020404" pitchFamily="49" charset="0"/>
                        <a:buNone/>
                      </a:pPr>
                      <a:r>
                        <a:rPr lang="en-GB" sz="900" dirty="0">
                          <a:solidFill>
                            <a:schemeClr val="tx1"/>
                          </a:solidFill>
                          <a:latin typeface="+mn-lt"/>
                        </a:rPr>
                        <a:t>Looks closely at similarities, differences, patterns</a:t>
                      </a:r>
                    </a:p>
                    <a:p>
                      <a:pPr marL="0" indent="0" algn="ctr">
                        <a:buFont typeface="Courier New" panose="02070309020205020404" pitchFamily="49" charset="0"/>
                        <a:buNone/>
                      </a:pPr>
                      <a:r>
                        <a:rPr lang="en-GB" sz="900" dirty="0">
                          <a:solidFill>
                            <a:schemeClr val="tx1"/>
                          </a:solidFill>
                          <a:latin typeface="+mn-lt"/>
                        </a:rPr>
                        <a:t>and change in nature – taking about winter.  Melting ice, </a:t>
                      </a:r>
                    </a:p>
                    <a:p>
                      <a:pPr marL="0" indent="0" algn="ctr">
                        <a:buFont typeface="Courier New" panose="02070309020205020404" pitchFamily="49" charset="0"/>
                        <a:buNone/>
                      </a:pPr>
                      <a:r>
                        <a:rPr lang="en-GB" sz="900" dirty="0">
                          <a:solidFill>
                            <a:schemeClr val="tx1"/>
                          </a:solidFill>
                          <a:latin typeface="+mn-lt"/>
                        </a:rPr>
                        <a:t> Knows about similarities and differences in relation to materials</a:t>
                      </a:r>
                    </a:p>
                    <a:p>
                      <a:pPr marL="0" indent="0" algn="ctr">
                        <a:buFont typeface="Courier New" panose="02070309020205020404" pitchFamily="49" charset="0"/>
                        <a:buNone/>
                      </a:pPr>
                      <a:r>
                        <a:rPr lang="en-GB" sz="900" dirty="0">
                          <a:solidFill>
                            <a:schemeClr val="tx1"/>
                          </a:solidFill>
                          <a:latin typeface="+mn-lt"/>
                        </a:rPr>
                        <a:t>Talks about the features of their own immediate environment and how environments might vary from one another – How is my village different from London?</a:t>
                      </a:r>
                    </a:p>
                    <a:p>
                      <a:pPr marL="0" indent="0" algn="ctr">
                        <a:buFont typeface="Courier New" panose="02070309020205020404" pitchFamily="49" charset="0"/>
                        <a:buNone/>
                      </a:pPr>
                      <a:r>
                        <a:rPr lang="en-GB" sz="900" dirty="0">
                          <a:solidFill>
                            <a:schemeClr val="tx1"/>
                          </a:solidFill>
                          <a:latin typeface="+mn-lt"/>
                        </a:rPr>
                        <a:t>Shows interest in different occupations and ways</a:t>
                      </a:r>
                    </a:p>
                    <a:p>
                      <a:pPr marL="0" indent="0" algn="ctr">
                        <a:buFont typeface="Courier New" panose="02070309020205020404" pitchFamily="49" charset="0"/>
                        <a:buNone/>
                      </a:pPr>
                      <a:r>
                        <a:rPr lang="en-GB" sz="900" dirty="0">
                          <a:solidFill>
                            <a:schemeClr val="tx1"/>
                          </a:solidFill>
                          <a:latin typeface="+mn-lt"/>
                        </a:rPr>
                        <a:t>of life indoors and outdoors.</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kern="1200" dirty="0">
                          <a:solidFill>
                            <a:schemeClr val="dk1"/>
                          </a:solidFill>
                          <a:effectLst/>
                          <a:latin typeface="+mn-lt"/>
                          <a:ea typeface="+mn-ea"/>
                          <a:cs typeface="+mn-cs"/>
                        </a:rPr>
                        <a:t>Celebrate</a:t>
                      </a:r>
                      <a:r>
                        <a:rPr lang="en-GB" sz="900" kern="1200" baseline="0" dirty="0">
                          <a:solidFill>
                            <a:schemeClr val="dk1"/>
                          </a:solidFill>
                          <a:effectLst/>
                          <a:latin typeface="+mn-lt"/>
                          <a:ea typeface="+mn-ea"/>
                          <a:cs typeface="+mn-cs"/>
                        </a:rPr>
                        <a:t> </a:t>
                      </a:r>
                      <a:r>
                        <a:rPr lang="en-GB" sz="900" kern="1200" dirty="0">
                          <a:solidFill>
                            <a:schemeClr val="dk1"/>
                          </a:solidFill>
                          <a:effectLst/>
                          <a:latin typeface="+mn-lt"/>
                          <a:ea typeface="+mn-ea"/>
                          <a:cs typeface="+mn-cs"/>
                        </a:rPr>
                        <a:t>Chinese New year</a:t>
                      </a:r>
                    </a:p>
                    <a:p>
                      <a:pPr marL="0" indent="0" algn="ctr">
                        <a:buFont typeface="Courier New" panose="02070309020205020404" pitchFamily="49" charset="0"/>
                        <a:buNone/>
                      </a:pPr>
                      <a:endParaRPr lang="en-GB" sz="9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indent="0" algn="ctr">
                        <a:buFont typeface="Courier New" panose="02070309020205020404" pitchFamily="49" charset="0"/>
                        <a:buNone/>
                      </a:pPr>
                      <a:r>
                        <a:rPr lang="en-GB" sz="900" dirty="0">
                          <a:solidFill>
                            <a:schemeClr val="tx1"/>
                          </a:solidFill>
                          <a:latin typeface="+mn-lt"/>
                        </a:rPr>
                        <a:t>Looks closely at similarities, differences, patterns</a:t>
                      </a:r>
                    </a:p>
                    <a:p>
                      <a:pPr marL="0" indent="0" algn="ctr">
                        <a:buFont typeface="Courier New" panose="02070309020205020404" pitchFamily="49" charset="0"/>
                        <a:buNone/>
                      </a:pPr>
                      <a:r>
                        <a:rPr lang="en-GB" sz="900" dirty="0">
                          <a:solidFill>
                            <a:schemeClr val="tx1"/>
                          </a:solidFill>
                          <a:latin typeface="+mn-lt"/>
                        </a:rPr>
                        <a:t>and change in nature – taking about spring. </a:t>
                      </a:r>
                    </a:p>
                    <a:p>
                      <a:pPr marL="0" indent="0" algn="ctr">
                        <a:buFont typeface="Courier New" panose="02070309020205020404" pitchFamily="49" charset="0"/>
                        <a:buNone/>
                      </a:pPr>
                      <a:r>
                        <a:rPr lang="en-GB" sz="900" b="0" dirty="0">
                          <a:solidFill>
                            <a:schemeClr val="tx1"/>
                          </a:solidFill>
                          <a:effectLst/>
                          <a:latin typeface="+mn-lt"/>
                          <a:ea typeface="Calibri" panose="020F0502020204030204" pitchFamily="34" charset="0"/>
                          <a:cs typeface="Amatic SC" panose="00000500000000000000" pitchFamily="2" charset="-79"/>
                        </a:rPr>
                        <a:t>Makes observations of animals and plants and</a:t>
                      </a:r>
                    </a:p>
                    <a:p>
                      <a:pPr marL="0" indent="0" algn="ctr">
                        <a:buFont typeface="Courier New" panose="02070309020205020404" pitchFamily="49" charset="0"/>
                        <a:buNone/>
                      </a:pPr>
                      <a:r>
                        <a:rPr lang="en-GB" sz="900" b="0" dirty="0">
                          <a:solidFill>
                            <a:schemeClr val="tx1"/>
                          </a:solidFill>
                          <a:effectLst/>
                          <a:latin typeface="+mn-lt"/>
                          <a:ea typeface="Calibri" panose="020F0502020204030204" pitchFamily="34" charset="0"/>
                          <a:cs typeface="Amatic SC" panose="00000500000000000000" pitchFamily="2" charset="-79"/>
                        </a:rPr>
                        <a:t>explains why some things occur, and talks about</a:t>
                      </a:r>
                    </a:p>
                    <a:p>
                      <a:pPr marL="0" indent="0" algn="ctr">
                        <a:buFont typeface="Courier New" panose="02070309020205020404" pitchFamily="49" charset="0"/>
                        <a:buNone/>
                      </a:pPr>
                      <a:r>
                        <a:rPr lang="en-GB" sz="900" b="0" dirty="0">
                          <a:solidFill>
                            <a:schemeClr val="tx1"/>
                          </a:solidFill>
                          <a:effectLst/>
                          <a:latin typeface="+mn-lt"/>
                          <a:ea typeface="Calibri" panose="020F0502020204030204" pitchFamily="34" charset="0"/>
                          <a:cs typeface="Amatic SC" panose="00000500000000000000" pitchFamily="2" charset="-79"/>
                        </a:rPr>
                        <a:t>Changes</a:t>
                      </a:r>
                    </a:p>
                    <a:p>
                      <a:pPr marL="0" indent="0" algn="ctr">
                        <a:buFont typeface="Courier New" panose="02070309020205020404" pitchFamily="49" charset="0"/>
                        <a:buNone/>
                      </a:pPr>
                      <a:endParaRPr lang="en-GB" sz="9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Knows about similarities and differences between themselves and others, and among families, communities, cultures and traditions –</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Pirate maps</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sz="9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Easter.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00" b="0" baseline="0" dirty="0">
                          <a:solidFill>
                            <a:schemeClr val="tx1"/>
                          </a:solidFill>
                          <a:effectLst/>
                          <a:latin typeface="+mn-lt"/>
                          <a:ea typeface="Calibri" panose="020F0502020204030204" pitchFamily="34" charset="0"/>
                          <a:cs typeface="Amatic SC" panose="00000500000000000000" pitchFamily="2" charset="-79"/>
                        </a:rPr>
                        <a:t>Makes observations of animals and plants and</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00" b="0" baseline="0" dirty="0">
                          <a:solidFill>
                            <a:schemeClr val="tx1"/>
                          </a:solidFill>
                          <a:effectLst/>
                          <a:latin typeface="+mn-lt"/>
                          <a:ea typeface="Calibri" panose="020F0502020204030204" pitchFamily="34" charset="0"/>
                          <a:cs typeface="Amatic SC" panose="00000500000000000000" pitchFamily="2" charset="-79"/>
                        </a:rPr>
                        <a:t>explains why some things occur, and talks about</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00" b="0" baseline="0" dirty="0">
                          <a:solidFill>
                            <a:schemeClr val="tx1"/>
                          </a:solidFill>
                          <a:effectLst/>
                          <a:latin typeface="+mn-lt"/>
                          <a:ea typeface="Calibri" panose="020F0502020204030204" pitchFamily="34" charset="0"/>
                          <a:cs typeface="Amatic SC" panose="00000500000000000000" pitchFamily="2" charset="-79"/>
                        </a:rPr>
                        <a:t>Changes – Butterflies</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00" b="0" baseline="0" dirty="0">
                          <a:solidFill>
                            <a:schemeClr val="tx1"/>
                          </a:solidFill>
                          <a:effectLst/>
                          <a:latin typeface="+mn-lt"/>
                          <a:ea typeface="Calibri" panose="020F0502020204030204" pitchFamily="34" charset="0"/>
                          <a:cs typeface="Amatic SC" panose="00000500000000000000" pitchFamily="2" charset="-79"/>
                        </a:rPr>
                        <a:t>Growing plants</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00" b="0" baseline="0" dirty="0">
                          <a:solidFill>
                            <a:schemeClr val="tx1"/>
                          </a:solidFill>
                          <a:effectLst/>
                          <a:latin typeface="+mn-lt"/>
                          <a:ea typeface="Calibri" panose="020F0502020204030204" pitchFamily="34" charset="0"/>
                          <a:cs typeface="Amatic SC" panose="00000500000000000000" pitchFamily="2" charset="-79"/>
                        </a:rPr>
                        <a:t>Farm animals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00" b="0" baseline="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00" b="0" baseline="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00" b="0" baseline="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00" b="0" baseline="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nSpc>
                          <a:spcPct val="107000"/>
                        </a:lnSpc>
                        <a:spcAft>
                          <a:spcPts val="800"/>
                        </a:spcAft>
                      </a:pPr>
                      <a:r>
                        <a:rPr lang="en-GB" sz="900" dirty="0">
                          <a:solidFill>
                            <a:schemeClr val="tx1"/>
                          </a:solidFill>
                          <a:latin typeface="+mn-lt"/>
                        </a:rPr>
                        <a:t>Talks about the features of their own immediate environment and how environments might vary from one another – How is my village different from the rain forest? </a:t>
                      </a:r>
                    </a:p>
                    <a:p>
                      <a:pPr>
                        <a:lnSpc>
                          <a:spcPct val="107000"/>
                        </a:lnSpc>
                        <a:spcAft>
                          <a:spcPts val="800"/>
                        </a:spcAft>
                      </a:pPr>
                      <a:r>
                        <a:rPr lang="en-GB" sz="900" b="0" dirty="0">
                          <a:solidFill>
                            <a:schemeClr val="tx1"/>
                          </a:solidFill>
                          <a:effectLst/>
                          <a:latin typeface="+mn-lt"/>
                          <a:ea typeface="Calibri" panose="020F0502020204030204" pitchFamily="34" charset="0"/>
                          <a:cs typeface="Amatic SC" panose="00000500000000000000" pitchFamily="2" charset="-79"/>
                        </a:rPr>
                        <a:t>Begin to understand the effect their behaviour can have on the environment – Recycling</a:t>
                      </a:r>
                    </a:p>
                    <a:p>
                      <a:pPr>
                        <a:lnSpc>
                          <a:spcPct val="107000"/>
                        </a:lnSpc>
                        <a:spcAft>
                          <a:spcPts val="800"/>
                        </a:spcAft>
                      </a:pPr>
                      <a:r>
                        <a:rPr lang="en-GB" sz="900" b="0" dirty="0">
                          <a:solidFill>
                            <a:schemeClr val="tx1"/>
                          </a:solidFill>
                          <a:effectLst/>
                          <a:latin typeface="+mn-lt"/>
                          <a:ea typeface="Calibri" panose="020F0502020204030204" pitchFamily="34" charset="0"/>
                          <a:cs typeface="Amatic SC" panose="00000500000000000000" pitchFamily="2" charset="-79"/>
                        </a:rPr>
                        <a:t>Talks about past and present events in their own life and in the lives of family members – Talking about what they remember of school this year.. </a:t>
                      </a:r>
                      <a:endParaRPr lang="en-GB" sz="900" b="0" baseline="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900" dirty="0">
                          <a:solidFill>
                            <a:schemeClr val="tx1"/>
                          </a:solidFill>
                          <a:latin typeface="+mn-lt"/>
                        </a:rPr>
                        <a:t>Talks about the features of their own immediate environment and how environments might vary from one another – How is </a:t>
                      </a:r>
                      <a:r>
                        <a:rPr lang="en-GB" sz="900" dirty="0" err="1">
                          <a:solidFill>
                            <a:schemeClr val="tx1"/>
                          </a:solidFill>
                          <a:latin typeface="+mn-lt"/>
                        </a:rPr>
                        <a:t>Bridgerule</a:t>
                      </a:r>
                      <a:r>
                        <a:rPr lang="en-GB" sz="900" dirty="0">
                          <a:solidFill>
                            <a:schemeClr val="tx1"/>
                          </a:solidFill>
                          <a:latin typeface="+mn-lt"/>
                        </a:rPr>
                        <a:t> different from the rain forest? </a:t>
                      </a:r>
                    </a:p>
                    <a:p>
                      <a:pPr>
                        <a:lnSpc>
                          <a:spcPct val="107000"/>
                        </a:lnSpc>
                        <a:spcAft>
                          <a:spcPts val="800"/>
                        </a:spcAft>
                      </a:pPr>
                      <a:r>
                        <a:rPr lang="en-GB" sz="900" b="0" dirty="0">
                          <a:solidFill>
                            <a:schemeClr val="tx1"/>
                          </a:solidFill>
                          <a:effectLst/>
                          <a:latin typeface="+mn-lt"/>
                          <a:ea typeface="Calibri" panose="020F0502020204030204" pitchFamily="34" charset="0"/>
                          <a:cs typeface="Amatic SC" panose="00000500000000000000" pitchFamily="2" charset="-79"/>
                        </a:rPr>
                        <a:t>Begin to understand the effect their behaviour can have on the environment – Recycling</a:t>
                      </a:r>
                    </a:p>
                    <a:p>
                      <a:pPr>
                        <a:lnSpc>
                          <a:spcPct val="107000"/>
                        </a:lnSpc>
                        <a:spcAft>
                          <a:spcPts val="800"/>
                        </a:spcAft>
                      </a:pPr>
                      <a:r>
                        <a:rPr lang="en-GB" sz="900" b="0" dirty="0">
                          <a:solidFill>
                            <a:schemeClr val="tx1"/>
                          </a:solidFill>
                          <a:effectLst/>
                          <a:latin typeface="+mn-lt"/>
                          <a:ea typeface="Calibri" panose="020F0502020204030204" pitchFamily="34" charset="0"/>
                          <a:cs typeface="Amatic SC" panose="00000500000000000000" pitchFamily="2" charset="-79"/>
                        </a:rPr>
                        <a:t>Talks about past and present events in their own life and in the lives of family members – Talking about what they remember of school this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pPr algn="ct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baseline="0" dirty="0">
                          <a:solidFill>
                            <a:schemeClr val="tx1"/>
                          </a:solidFill>
                          <a:latin typeface="+mn-lt"/>
                        </a:rPr>
                        <a:t>WORSHIP TIME DAILY</a:t>
                      </a:r>
                      <a:endParaRPr lang="en-GB" sz="9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baseline="0">
                          <a:solidFill>
                            <a:schemeClr val="tx1"/>
                          </a:solidFill>
                          <a:latin typeface="+mn-lt"/>
                        </a:rPr>
                        <a:t>WORSHIP TIME DAILY</a:t>
                      </a:r>
                      <a:endParaRPr lang="en-GB" sz="9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baseline="0" dirty="0">
                          <a:solidFill>
                            <a:schemeClr val="tx1"/>
                          </a:solidFill>
                          <a:latin typeface="+mn-lt"/>
                        </a:rPr>
                        <a:t>WORSHIP TIME DAILY</a:t>
                      </a:r>
                      <a:endParaRPr lang="en-GB" sz="9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baseline="0" dirty="0">
                          <a:solidFill>
                            <a:schemeClr val="tx1"/>
                          </a:solidFill>
                          <a:latin typeface="+mn-lt"/>
                        </a:rPr>
                        <a:t>WORSHIP TIME DAILY</a:t>
                      </a:r>
                      <a:endParaRPr lang="en-GB" sz="9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900" baseline="0" dirty="0">
                          <a:solidFill>
                            <a:schemeClr val="tx1"/>
                          </a:solidFill>
                          <a:latin typeface="+mn-lt"/>
                        </a:rPr>
                        <a:t>WORSHIP TIME DAILY</a:t>
                      </a:r>
                      <a:endParaRPr lang="en-GB" sz="9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00" baseline="0" dirty="0">
                          <a:solidFill>
                            <a:schemeClr val="tx1"/>
                          </a:solidFill>
                          <a:latin typeface="+mn-lt"/>
                        </a:rPr>
                        <a:t>WORSHIP TIME DAILY</a:t>
                      </a:r>
                      <a:endParaRPr lang="en-GB" sz="9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00" baseline="0">
                          <a:solidFill>
                            <a:schemeClr val="tx1"/>
                          </a:solidFill>
                          <a:latin typeface="+mn-lt"/>
                        </a:rPr>
                        <a:t>WORSHIP TIME DAILY</a:t>
                      </a:r>
                      <a:endParaRPr lang="en-GB" sz="9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r>
                        <a:rPr lang="en-GB" sz="900" baseline="0" dirty="0">
                          <a:solidFill>
                            <a:schemeClr val="tx1"/>
                          </a:solidFill>
                          <a:latin typeface="+mn-lt"/>
                        </a:rPr>
                        <a:t>WORSHIP TIME DAILY</a:t>
                      </a:r>
                      <a:endParaRPr lang="en-GB"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93189002"/>
                  </a:ext>
                </a:extLst>
              </a:tr>
              <a:tr h="456956">
                <a:tc vMerge="1">
                  <a:txBody>
                    <a:bodyPr/>
                    <a:lstStyle/>
                    <a:p>
                      <a:pPr algn="ct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1.2 CREATION: Who Made the World? Harvest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n-lt"/>
                        </a:rPr>
                        <a:t>What does it mean to belong to a faith community?</a:t>
                      </a:r>
                      <a:endParaRPr lang="en-GB" sz="9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0" dirty="0">
                          <a:solidFill>
                            <a:schemeClr val="tx1"/>
                          </a:solidFill>
                          <a:latin typeface="+mn-lt"/>
                        </a:rPr>
                        <a:t>What does it mean to belong to a faith community?</a:t>
                      </a:r>
                      <a:endParaRPr lang="en-US" sz="900" b="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0" dirty="0">
                          <a:solidFill>
                            <a:schemeClr val="tx1"/>
                          </a:solidFill>
                          <a:latin typeface="+mn-lt"/>
                        </a:rPr>
                        <a:t>1.1 GOD: What do Christians believe God is Like?</a:t>
                      </a:r>
                      <a:endParaRPr lang="en-US" sz="900" b="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0" dirty="0">
                          <a:solidFill>
                            <a:schemeClr val="tx1"/>
                          </a:solidFill>
                          <a:latin typeface="+mn-lt"/>
                        </a:rPr>
                        <a:t>Who is Jewish and how do they live? (PART 1)</a:t>
                      </a:r>
                      <a:endParaRPr lang="en-US" sz="900" b="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n-lt"/>
                        </a:rPr>
                        <a:t>Who is Jewish and how do they live? (PART 2)</a:t>
                      </a:r>
                      <a:endParaRPr lang="en-US" sz="900" b="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n-lt"/>
                        </a:rPr>
                        <a:t>How should we care for the world and for others, and why does it matter? </a:t>
                      </a:r>
                      <a:endParaRPr lang="en-US" sz="900" b="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GB" sz="900" b="0" dirty="0">
                          <a:solidFill>
                            <a:schemeClr val="tx1"/>
                          </a:solidFill>
                          <a:latin typeface="+mn-lt"/>
                        </a:rPr>
                        <a:t>How should we care for the world and for others, and why does it matter? </a:t>
                      </a:r>
                      <a:endParaRPr lang="en-GB" sz="9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3995" y="137883"/>
            <a:ext cx="628409" cy="628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324975" y="0"/>
            <a:ext cx="2519895" cy="26581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606897061"/>
              </p:ext>
            </p:extLst>
          </p:nvPr>
        </p:nvGraphicFramePr>
        <p:xfrm>
          <a:off x="366318" y="434643"/>
          <a:ext cx="11549457" cy="600468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24520">
                  <a:extLst>
                    <a:ext uri="{9D8B030D-6E8A-4147-A177-3AD203B41FA5}">
                      <a16:colId xmlns:a16="http://schemas.microsoft.com/office/drawing/2014/main" val="1315738151"/>
                    </a:ext>
                  </a:extLst>
                </a:gridCol>
                <a:gridCol w="1512532">
                  <a:extLst>
                    <a:ext uri="{9D8B030D-6E8A-4147-A177-3AD203B41FA5}">
                      <a16:colId xmlns:a16="http://schemas.microsoft.com/office/drawing/2014/main" val="501616566"/>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727145">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2000" dirty="0">
                          <a:latin typeface="Amatic SC" panose="00000500000000000000" pitchFamily="2" charset="-79"/>
                          <a:cs typeface="Amatic SC" panose="00000500000000000000" pitchFamily="2" charset="-79"/>
                        </a:rPr>
                        <a:t>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adventure!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Work</a:t>
                      </a:r>
                      <a:r>
                        <a:rPr lang="en-US" sz="800" i="1" baseline="0" dirty="0"/>
                        <a:t> will be displayed in the classroom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dirty="0">
                          <a:solidFill>
                            <a:schemeClr val="tx1"/>
                          </a:solidFill>
                        </a:rPr>
                        <a:t> Join in with songs</a:t>
                      </a:r>
                    </a:p>
                    <a:p>
                      <a:pPr algn="ctr"/>
                      <a:endParaRPr lang="en-GB" sz="900" dirty="0">
                        <a:solidFill>
                          <a:schemeClr val="tx1"/>
                        </a:solidFill>
                      </a:endParaRPr>
                    </a:p>
                    <a:p>
                      <a:pPr algn="ctr"/>
                      <a:r>
                        <a:rPr lang="en-GB" sz="900" dirty="0">
                          <a:solidFill>
                            <a:schemeClr val="tx1"/>
                          </a:solidFill>
                        </a:rPr>
                        <a:t>beginning to mix colours</a:t>
                      </a:r>
                    </a:p>
                    <a:p>
                      <a:pPr algn="ctr"/>
                      <a:endParaRPr lang="en-GB" sz="900" dirty="0">
                        <a:solidFill>
                          <a:schemeClr val="tx1"/>
                        </a:solidFill>
                      </a:endParaRPr>
                    </a:p>
                    <a:p>
                      <a:pPr algn="ctr"/>
                      <a:r>
                        <a:rPr lang="en-GB" sz="900" dirty="0">
                          <a:solidFill>
                            <a:schemeClr val="tx1"/>
                          </a:solidFill>
                        </a:rPr>
                        <a:t>Build</a:t>
                      </a:r>
                      <a:r>
                        <a:rPr lang="en-GB" sz="900" baseline="0" dirty="0">
                          <a:solidFill>
                            <a:schemeClr val="tx1"/>
                          </a:solidFill>
                        </a:rPr>
                        <a:t> stories around toys (small world) use available props to support role play</a:t>
                      </a:r>
                      <a:endParaRPr lang="en-GB" sz="900" dirty="0">
                        <a:solidFill>
                          <a:schemeClr val="tx1"/>
                        </a:solidFill>
                      </a:endParaRPr>
                    </a:p>
                    <a:p>
                      <a:pPr algn="ctr"/>
                      <a:r>
                        <a:rPr lang="en-GB" sz="900" dirty="0">
                          <a:solidFill>
                            <a:schemeClr val="tx1"/>
                          </a:solidFill>
                        </a:rPr>
                        <a:t>Build models using construction equipment.</a:t>
                      </a:r>
                    </a:p>
                    <a:p>
                      <a:pPr algn="ctr"/>
                      <a:r>
                        <a:rPr lang="en-US" sz="900" dirty="0"/>
                        <a:t>Junk modelling, take pictures of children’s creations and record them explaining what they did.</a:t>
                      </a:r>
                    </a:p>
                    <a:p>
                      <a:pPr algn="ctr"/>
                      <a:r>
                        <a:rPr lang="en-US" sz="900" dirty="0"/>
                        <a:t>Exploring sounds and how they can be changed, tapping out of simple rhythms. </a:t>
                      </a:r>
                    </a:p>
                    <a:p>
                      <a:pPr algn="ctr"/>
                      <a:r>
                        <a:rPr lang="en-US" sz="900" dirty="0"/>
                        <a:t>Play pitch matching games, humming or</a:t>
                      </a:r>
                      <a:r>
                        <a:rPr lang="en-US" sz="900" baseline="0" dirty="0"/>
                        <a:t> singing</a:t>
                      </a:r>
                      <a:endParaRPr lang="en-US" sz="900" dirty="0"/>
                    </a:p>
                    <a:p>
                      <a:pPr algn="ctr"/>
                      <a:r>
                        <a:rPr lang="en-GB" sz="900" kern="1200" dirty="0">
                          <a:solidFill>
                            <a:schemeClr val="dk1"/>
                          </a:solidFill>
                          <a:effectLst/>
                          <a:latin typeface="+mn-lt"/>
                          <a:ea typeface="+mn-ea"/>
                          <a:cs typeface="+mn-cs"/>
                        </a:rPr>
                        <a:t>To draw a self-portrait (enclosing lines): draw definite features</a:t>
                      </a:r>
                    </a:p>
                    <a:p>
                      <a:pPr algn="ctr"/>
                      <a:r>
                        <a:rPr lang="en-GB" sz="900" kern="1200" dirty="0">
                          <a:solidFill>
                            <a:schemeClr val="dk1"/>
                          </a:solidFill>
                          <a:effectLst/>
                          <a:latin typeface="+mn-lt"/>
                          <a:ea typeface="+mn-ea"/>
                          <a:cs typeface="+mn-cs"/>
                        </a:rPr>
                        <a:t>To do an observational drawing of a pet</a:t>
                      </a:r>
                    </a:p>
                    <a:p>
                      <a:pPr algn="ctr"/>
                      <a:r>
                        <a:rPr lang="en-GB" sz="900" kern="1200" dirty="0">
                          <a:solidFill>
                            <a:schemeClr val="dk1"/>
                          </a:solidFill>
                          <a:effectLst/>
                          <a:latin typeface="+mn-lt"/>
                          <a:ea typeface="+mn-ea"/>
                          <a:cs typeface="+mn-cs"/>
                        </a:rPr>
                        <a:t>Drama conventions through literacy</a:t>
                      </a:r>
                    </a:p>
                    <a:p>
                      <a:pPr algn="ctr"/>
                      <a:r>
                        <a:rPr lang="en-GB" sz="900" kern="1200" dirty="0">
                          <a:solidFill>
                            <a:schemeClr val="dk1"/>
                          </a:solidFill>
                          <a:effectLst/>
                          <a:latin typeface="+mn-lt"/>
                          <a:ea typeface="+mn-ea"/>
                          <a:cs typeface="+mn-cs"/>
                        </a:rPr>
                        <a:t>Shape – Abstract – Piet Mondrian</a:t>
                      </a:r>
                    </a:p>
                    <a:p>
                      <a:pPr algn="ctr"/>
                      <a:r>
                        <a:rPr lang="en-GB" sz="900" kern="1200" dirty="0">
                          <a:solidFill>
                            <a:schemeClr val="dk1"/>
                          </a:solidFill>
                          <a:effectLst/>
                          <a:latin typeface="+mn-lt"/>
                          <a:ea typeface="+mn-ea"/>
                          <a:cs typeface="+mn-cs"/>
                        </a:rPr>
                        <a:t>Exploring line – Bridget Riley</a:t>
                      </a:r>
                    </a:p>
                    <a:p>
                      <a:pPr algn="ct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Use different textures and materials to make firework</a:t>
                      </a:r>
                      <a:r>
                        <a:rPr lang="en-GB" sz="900" baseline="0" dirty="0">
                          <a:solidFill>
                            <a:schemeClr val="tx1"/>
                          </a:solidFill>
                        </a:rPr>
                        <a:t> pictures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Listen to music and make their own dances in response.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Explores and learns how sounds and movements can be changed</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t>Teach children different techniques for joining materials, such as how to use adhesive tape and different sorts of glue</a:t>
                      </a:r>
                    </a:p>
                    <a:p>
                      <a:pPr algn="ctr">
                        <a:lnSpc>
                          <a:spcPct val="107000"/>
                        </a:lnSpc>
                        <a:spcAft>
                          <a:spcPts val="800"/>
                        </a:spcAft>
                      </a:pPr>
                      <a:r>
                        <a:rPr lang="en-US" sz="900" dirty="0"/>
                        <a:t>Christmas decorations, Christmas cards, Divas, Christmas songs/poems</a:t>
                      </a: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 </a:t>
                      </a:r>
                      <a:r>
                        <a:rPr lang="en-US" sz="900" dirty="0"/>
                        <a:t>Role Play of The Nativity </a:t>
                      </a:r>
                    </a:p>
                    <a:p>
                      <a:pPr algn="ctr"/>
                      <a:r>
                        <a:rPr lang="en-GB" sz="900" kern="1200" dirty="0">
                          <a:solidFill>
                            <a:schemeClr val="dk1"/>
                          </a:solidFill>
                          <a:effectLst/>
                          <a:latin typeface="+mn-lt"/>
                          <a:ea typeface="+mn-ea"/>
                          <a:cs typeface="+mn-cs"/>
                        </a:rPr>
                        <a:t>Music: Christmas Songs</a:t>
                      </a:r>
                    </a:p>
                    <a:p>
                      <a:pPr algn="ctr"/>
                      <a:r>
                        <a:rPr lang="en-GB" sz="900" kern="1200" dirty="0">
                          <a:solidFill>
                            <a:schemeClr val="dk1"/>
                          </a:solidFill>
                          <a:effectLst/>
                          <a:latin typeface="+mn-lt"/>
                          <a:ea typeface="+mn-ea"/>
                          <a:cs typeface="+mn-cs"/>
                        </a:rPr>
                        <a:t>Drama conventions through literacy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Feelings: taking photos of children acting out emotions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lnSpc>
                          <a:spcPct val="107000"/>
                        </a:lnSpc>
                        <a:spcAft>
                          <a:spcPts val="800"/>
                        </a:spcAft>
                      </a:pPr>
                      <a:r>
                        <a:rPr lang="en-GB" sz="900" baseline="0" dirty="0">
                          <a:solidFill>
                            <a:schemeClr val="tx1"/>
                          </a:solidFill>
                        </a:rPr>
                        <a:t>Explore how colour can be changed</a:t>
                      </a:r>
                    </a:p>
                    <a:p>
                      <a:pPr algn="ctr">
                        <a:lnSpc>
                          <a:spcPct val="107000"/>
                        </a:lnSpc>
                        <a:spcAft>
                          <a:spcPts val="800"/>
                        </a:spcAft>
                      </a:pPr>
                      <a:r>
                        <a:rPr lang="en-GB" sz="900" dirty="0">
                          <a:solidFill>
                            <a:schemeClr val="tx1"/>
                          </a:solidFill>
                        </a:rPr>
                        <a:t> Begins to build a collection of songs and dances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kern="1200" dirty="0">
                          <a:solidFill>
                            <a:schemeClr val="dk1"/>
                          </a:solidFill>
                          <a:effectLst/>
                          <a:latin typeface="+mn-lt"/>
                          <a:ea typeface="+mn-ea"/>
                          <a:cs typeface="+mn-cs"/>
                        </a:rPr>
                        <a:t>Drama conventions through literacy</a:t>
                      </a:r>
                      <a:endParaRPr lang="en-US" sz="900" dirty="0"/>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t>Junk modelling, houses, bridges boats and transport.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rPr>
                        <a:t>Uses their increasing knowledge and understanding of tools and materials to explore their interests and enquiries and develop their thinking.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900" baseline="0" dirty="0">
                          <a:solidFill>
                            <a:schemeClr val="tx1"/>
                          </a:solidFill>
                        </a:rPr>
                        <a:t>Explore how colour can be changed</a:t>
                      </a:r>
                    </a:p>
                    <a:p>
                      <a:pPr algn="ctr">
                        <a:lnSpc>
                          <a:spcPct val="107000"/>
                        </a:lnSpc>
                        <a:spcAft>
                          <a:spcPts val="800"/>
                        </a:spcAft>
                      </a:pPr>
                      <a:r>
                        <a:rPr lang="en-GB" sz="900" dirty="0">
                          <a:solidFill>
                            <a:schemeClr val="tx1"/>
                          </a:solidFill>
                        </a:rPr>
                        <a:t> Begins to build a collection of songs and dance</a:t>
                      </a:r>
                      <a:endParaRPr lang="en-US" sz="900" dirty="0"/>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kern="1200" dirty="0">
                          <a:solidFill>
                            <a:schemeClr val="dk1"/>
                          </a:solidFill>
                          <a:effectLst/>
                          <a:latin typeface="+mn-lt"/>
                          <a:ea typeface="+mn-ea"/>
                          <a:cs typeface="+mn-cs"/>
                        </a:rPr>
                        <a:t>Drama conventions through literacy</a:t>
                      </a:r>
                      <a:endParaRPr lang="en-US" sz="900" dirty="0"/>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t>Junk modelling, houses, bridges boats and transport.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rPr>
                        <a:t>Uses their increasing knowledge and understanding of tools and materials to explore their interests and enquiries and develop their thinking.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rPr>
                        <a:t>Rubbings of material.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900" dirty="0">
                          <a:solidFill>
                            <a:schemeClr val="tx1"/>
                          </a:solidFill>
                        </a:rPr>
                        <a:t>Make different textures; make  patterns using different colours</a:t>
                      </a:r>
                    </a:p>
                    <a:p>
                      <a:pPr algn="ctr">
                        <a:lnSpc>
                          <a:spcPct val="107000"/>
                        </a:lnSpc>
                        <a:spcAft>
                          <a:spcPts val="800"/>
                        </a:spcAft>
                      </a:pPr>
                      <a:r>
                        <a:rPr lang="en-GB" sz="900" dirty="0">
                          <a:solidFill>
                            <a:schemeClr val="tx1"/>
                          </a:solidFill>
                        </a:rPr>
                        <a:t>Leaf Printing – Shapes – Oria </a:t>
                      </a:r>
                      <a:r>
                        <a:rPr lang="en-GB" sz="900" dirty="0" err="1">
                          <a:solidFill>
                            <a:schemeClr val="tx1"/>
                          </a:solidFill>
                        </a:rPr>
                        <a:t>Keily</a:t>
                      </a:r>
                      <a:endParaRPr lang="en-GB" sz="900" dirty="0">
                        <a:solidFill>
                          <a:schemeClr val="tx1"/>
                        </a:solidFill>
                      </a:endParaRPr>
                    </a:p>
                    <a:p>
                      <a:pPr algn="ctr">
                        <a:lnSpc>
                          <a:spcPct val="107000"/>
                        </a:lnSpc>
                        <a:spcAft>
                          <a:spcPts val="800"/>
                        </a:spcAft>
                      </a:pPr>
                      <a:r>
                        <a:rPr lang="en-GB" sz="900" dirty="0">
                          <a:solidFill>
                            <a:schemeClr val="tx1"/>
                          </a:solidFill>
                        </a:rPr>
                        <a:t>Exploring colour in blue tones and printing waves - Hokusai/Monet/Fitz Hugh </a:t>
                      </a:r>
                    </a:p>
                    <a:p>
                      <a:pPr algn="ctr">
                        <a:lnSpc>
                          <a:spcPct val="107000"/>
                        </a:lnSpc>
                        <a:spcAft>
                          <a:spcPts val="800"/>
                        </a:spcAft>
                      </a:pPr>
                      <a:r>
                        <a:rPr lang="en-GB" sz="900" dirty="0">
                          <a:solidFill>
                            <a:schemeClr val="tx1"/>
                          </a:solidFill>
                        </a:rPr>
                        <a:t>Van Gogh Starry Night: I can produce a piece of artwork using an artists style as a stimulus7</a:t>
                      </a:r>
                    </a:p>
                    <a:p>
                      <a:pPr algn="ctr">
                        <a:lnSpc>
                          <a:spcPct val="107000"/>
                        </a:lnSpc>
                        <a:spcAft>
                          <a:spcPts val="800"/>
                        </a:spcAft>
                      </a:pPr>
                      <a:r>
                        <a:rPr lang="en-GB" sz="900" dirty="0">
                          <a:solidFill>
                            <a:schemeClr val="tx1"/>
                          </a:solidFill>
                        </a:rPr>
                        <a:t>Alien pictures./Mother’s Day crafts </a:t>
                      </a:r>
                    </a:p>
                    <a:p>
                      <a:pPr algn="ctr">
                        <a:lnSpc>
                          <a:spcPct val="107000"/>
                        </a:lnSpc>
                        <a:spcAft>
                          <a:spcPts val="800"/>
                        </a:spcAft>
                      </a:pPr>
                      <a:r>
                        <a:rPr lang="en-GB" sz="900" dirty="0">
                          <a:solidFill>
                            <a:schemeClr val="tx1"/>
                          </a:solidFill>
                        </a:rPr>
                        <a:t>Making rockets</a:t>
                      </a:r>
                    </a:p>
                    <a:p>
                      <a:pPr algn="ctr">
                        <a:lnSpc>
                          <a:spcPct val="107000"/>
                        </a:lnSpc>
                        <a:spcAft>
                          <a:spcPts val="800"/>
                        </a:spcAft>
                      </a:pPr>
                      <a:r>
                        <a:rPr lang="en-GB" sz="900" dirty="0">
                          <a:solidFill>
                            <a:schemeClr val="tx1"/>
                          </a:solidFill>
                        </a:rPr>
                        <a:t>Making boats/ pirate hats/ pirate maps</a:t>
                      </a:r>
                    </a:p>
                    <a:p>
                      <a:pPr algn="ctr">
                        <a:lnSpc>
                          <a:spcPct val="107000"/>
                        </a:lnSpc>
                        <a:spcAft>
                          <a:spcPts val="800"/>
                        </a:spcAft>
                      </a:pPr>
                      <a:r>
                        <a:rPr lang="en-GB" sz="900" dirty="0">
                          <a:solidFill>
                            <a:schemeClr val="tx1"/>
                          </a:solidFill>
                        </a:rPr>
                        <a:t>Drama conventions through literacy</a:t>
                      </a:r>
                    </a:p>
                    <a:p>
                      <a:pPr algn="ctr">
                        <a:lnSpc>
                          <a:spcPct val="107000"/>
                        </a:lnSpc>
                        <a:spcAft>
                          <a:spcPts val="800"/>
                        </a:spcAft>
                      </a:pPr>
                      <a:r>
                        <a:rPr lang="en-GB" sz="900" dirty="0">
                          <a:solidFill>
                            <a:schemeClr val="tx1"/>
                          </a:solidFill>
                        </a:rPr>
                        <a:t>Makes music in a range of ways, e.g. plays with sounds creatively, plays along to the beat of the song they are singing or music they are listening 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Collage-farm animals / Making houses. </a:t>
                      </a:r>
                      <a:r>
                        <a:rPr lang="en-US" sz="900" dirty="0"/>
                        <a:t>Pastel drawings, Life cycles, </a:t>
                      </a:r>
                    </a:p>
                    <a:p>
                      <a:pPr algn="ctr"/>
                      <a:endParaRPr lang="en-GB" sz="9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Rubbings of leaves/plants</a:t>
                      </a:r>
                    </a:p>
                    <a:p>
                      <a:pPr algn="ctr"/>
                      <a:endParaRPr lang="en-GB" sz="900" dirty="0">
                        <a:solidFill>
                          <a:schemeClr val="tx1"/>
                        </a:solidFill>
                      </a:endParaRPr>
                    </a:p>
                    <a:p>
                      <a:pPr algn="ctr"/>
                      <a:endParaRPr lang="en-US" sz="900" dirty="0">
                        <a:solidFill>
                          <a:schemeClr val="tx1"/>
                        </a:solidFill>
                      </a:endParaRPr>
                    </a:p>
                    <a:p>
                      <a:pPr algn="ctr"/>
                      <a:r>
                        <a:rPr lang="en-US" sz="900" dirty="0"/>
                        <a:t>Provide children with a range of materials for children to construct with.</a:t>
                      </a:r>
                    </a:p>
                    <a:p>
                      <a:pPr algn="ctr"/>
                      <a:r>
                        <a:rPr lang="en-US" sz="900" baseline="0" dirty="0">
                          <a:solidFill>
                            <a:schemeClr val="tx1"/>
                          </a:solidFill>
                        </a:rPr>
                        <a:t>Painting butterflies</a:t>
                      </a:r>
                    </a:p>
                    <a:p>
                      <a:pPr algn="ctr"/>
                      <a:r>
                        <a:rPr lang="en-US" sz="900" baseline="0" dirty="0">
                          <a:solidFill>
                            <a:schemeClr val="tx1"/>
                          </a:solidFill>
                        </a:rPr>
                        <a:t>I can use various construction materials: making a goat for the Billy Goats Gruff/ different farm animals. </a:t>
                      </a:r>
                    </a:p>
                    <a:p>
                      <a:pPr algn="ctr"/>
                      <a:endParaRPr lang="en-US" sz="900" baseline="0" dirty="0">
                        <a:solidFill>
                          <a:schemeClr val="tx1"/>
                        </a:solidFill>
                      </a:endParaRPr>
                    </a:p>
                    <a:p>
                      <a:pPr algn="ctr"/>
                      <a:endParaRPr lang="en-US" sz="900" baseline="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Drama conventions through literacy</a:t>
                      </a:r>
                      <a:endParaRPr lang="en-US" sz="900" dirty="0"/>
                    </a:p>
                    <a:p>
                      <a:pPr algn="ct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US" sz="900" dirty="0">
                        <a:solidFill>
                          <a:schemeClr val="tx1"/>
                        </a:solidFill>
                      </a:endParaRPr>
                    </a:p>
                    <a:p>
                      <a:pPr algn="ctr"/>
                      <a:r>
                        <a:rPr lang="en-US" sz="900" dirty="0"/>
                        <a:t>Colour mixing </a:t>
                      </a:r>
                    </a:p>
                    <a:p>
                      <a:pPr algn="ctr"/>
                      <a:r>
                        <a:rPr lang="en-US" sz="900" dirty="0"/>
                        <a:t>Exploration of other countries – dressing up in different costumes </a:t>
                      </a:r>
                      <a:endParaRPr lang="en-US" sz="900" dirty="0">
                        <a:solidFill>
                          <a:schemeClr val="tx1"/>
                        </a:solidFill>
                      </a:endParaRPr>
                    </a:p>
                    <a:p>
                      <a:pPr algn="ctr"/>
                      <a:endParaRPr lang="en-US" sz="900" dirty="0">
                        <a:solidFill>
                          <a:schemeClr val="tx1"/>
                        </a:solidFill>
                      </a:endParaRPr>
                    </a:p>
                    <a:p>
                      <a:pPr algn="ctr"/>
                      <a:r>
                        <a:rPr lang="en-US" sz="900" dirty="0">
                          <a:solidFill>
                            <a:schemeClr val="tx1"/>
                          </a:solidFill>
                        </a:rPr>
                        <a:t>Making models</a:t>
                      </a:r>
                      <a:r>
                        <a:rPr lang="en-US" sz="900" baseline="0" dirty="0">
                          <a:solidFill>
                            <a:schemeClr val="tx1"/>
                          </a:solidFill>
                        </a:rPr>
                        <a:t> from recycled materials</a:t>
                      </a:r>
                    </a:p>
                    <a:p>
                      <a:pPr algn="ctr"/>
                      <a:endParaRPr lang="en-US" sz="900" baseline="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Drama conventions through literacy</a:t>
                      </a:r>
                      <a:endParaRPr lang="en-US" sz="900" dirty="0"/>
                    </a:p>
                    <a:p>
                      <a:pPr algn="ctr"/>
                      <a:endParaRPr lang="en-GB" sz="900" dirty="0">
                        <a:solidFill>
                          <a:schemeClr val="tx1"/>
                        </a:solidFill>
                      </a:endParaRPr>
                    </a:p>
                    <a:p>
                      <a:pPr algn="ctr"/>
                      <a:r>
                        <a:rPr lang="en-GB" sz="900" dirty="0">
                          <a:solidFill>
                            <a:schemeClr val="tx1"/>
                          </a:solidFill>
                        </a:rPr>
                        <a:t>Snail Sculptures made of Clay – Paul Finch</a:t>
                      </a:r>
                    </a:p>
                    <a:p>
                      <a:pPr algn="ctr"/>
                      <a:endParaRPr lang="en-GB" sz="900" dirty="0">
                        <a:solidFill>
                          <a:schemeClr val="tx1"/>
                        </a:solidFill>
                      </a:endParaRPr>
                    </a:p>
                    <a:p>
                      <a:pPr algn="ctr"/>
                      <a:r>
                        <a:rPr lang="en-GB" sz="900" dirty="0">
                          <a:solidFill>
                            <a:schemeClr val="tx1"/>
                          </a:solidFill>
                        </a:rPr>
                        <a:t>Collaboration giant moth sculpture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0867891"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8200" y="273996"/>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786153">
            <a:off x="3324481" y="6514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658156">
            <a:off x="8289009" y="62231"/>
            <a:ext cx="423530" cy="423530"/>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492843415"/>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numbers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20E47392-370A-4989-B303-86ED92B4CA2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197730">
            <a:off x="3013019" y="167641"/>
            <a:ext cx="668437" cy="204833"/>
          </a:xfrm>
          <a:prstGeom prst="rect">
            <a:avLst/>
          </a:prstGeom>
        </p:spPr>
      </p:pic>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41052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554075197"/>
              </p:ext>
            </p:extLst>
          </p:nvPr>
        </p:nvGraphicFramePr>
        <p:xfrm>
          <a:off x="366318" y="1068043"/>
          <a:ext cx="11549457" cy="48463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727145">
                  <a:extLst>
                    <a:ext uri="{9D8B030D-6E8A-4147-A177-3AD203B41FA5}">
                      <a16:colId xmlns:a16="http://schemas.microsoft.com/office/drawing/2014/main" val="4046203905"/>
                    </a:ext>
                  </a:extLst>
                </a:gridCol>
              </a:tblGrid>
              <a:tr h="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26599">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a:latin typeface="Amatic SC" panose="00000500000000000000" pitchFamily="2" charset="-79"/>
                          <a:cs typeface="Amatic SC" panose="00000500000000000000" pitchFamily="2" charset="-79"/>
                        </a:rPr>
                        <a:t>LONDON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adventure!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21692">
                <a:tc rowSpan="2">
                  <a:txBody>
                    <a:bodyPr/>
                    <a:lstStyle/>
                    <a:p>
                      <a:pPr algn="ctr"/>
                      <a:endParaRPr lang="en-US" sz="2400" b="1" dirty="0">
                        <a:latin typeface="Amatic SC" panose="00000500000000000000" pitchFamily="2" charset="-79"/>
                        <a:cs typeface="Amatic SC" panose="00000500000000000000" pitchFamily="2" charset="-79"/>
                      </a:endParaRPr>
                    </a:p>
                    <a:p>
                      <a:pPr algn="ctr"/>
                      <a:endParaRPr lang="en-US" sz="24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Curriculum Guarantee</a:t>
                      </a:r>
                    </a:p>
                    <a:p>
                      <a:pPr algn="ctr"/>
                      <a:endParaRPr lang="en-US" sz="24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At MOORLAND HUB Primary Schools</a:t>
                      </a:r>
                    </a:p>
                    <a:p>
                      <a:pPr algn="ctr"/>
                      <a:endParaRPr lang="en-US" sz="24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2000" dirty="0">
                          <a:latin typeface="Amatic SC" panose="00000500000000000000" pitchFamily="2" charset="-79"/>
                          <a:cs typeface="Amatic SC" panose="00000500000000000000" pitchFamily="2" charset="-79"/>
                        </a:rPr>
                        <a:t>Enrichment opportunities linked to the National Trusts “50 things you should do before you are 11 ¾” and the DFE, “My Activity Passport”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242935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Talk to another generation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Find your way with a map</a:t>
                      </a:r>
                      <a:endParaRPr lang="en-GB" sz="1800" kern="1200" dirty="0">
                        <a:solidFill>
                          <a:schemeClr val="dk1"/>
                        </a:solidFill>
                        <a:effectLst/>
                        <a:latin typeface="+mn-lt"/>
                        <a:ea typeface="+mn-ea"/>
                        <a:cs typeface="+mn-cs"/>
                      </a:endParaRPr>
                    </a:p>
                    <a:p>
                      <a:pPr algn="ctr"/>
                      <a:endParaRPr lang="en-US" sz="105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kern="1200" dirty="0">
                          <a:solidFill>
                            <a:schemeClr val="dk1"/>
                          </a:solidFill>
                          <a:effectLst/>
                          <a:latin typeface="+mn-lt"/>
                          <a:ea typeface="+mn-ea"/>
                          <a:cs typeface="+mn-cs"/>
                        </a:rPr>
                        <a:t>Learn to cook with basic skills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kern="1200" dirty="0">
                          <a:solidFill>
                            <a:schemeClr val="dk1"/>
                          </a:solidFill>
                          <a:effectLst/>
                          <a:latin typeface="+mn-lt"/>
                          <a:ea typeface="+mn-ea"/>
                          <a:cs typeface="+mn-cs"/>
                        </a:rPr>
                        <a:t>Know how to play board games</a:t>
                      </a:r>
                      <a:endParaRPr lang="en-GB" sz="180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80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kern="1200" dirty="0">
                          <a:solidFill>
                            <a:schemeClr val="dk1"/>
                          </a:solidFill>
                          <a:effectLst/>
                          <a:latin typeface="+mn-lt"/>
                          <a:ea typeface="+mn-ea"/>
                          <a:cs typeface="+mn-cs"/>
                        </a:rPr>
                        <a:t>Learn about jobs/careers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kern="1200" dirty="0">
                          <a:solidFill>
                            <a:schemeClr val="dk1"/>
                          </a:solidFill>
                          <a:effectLst/>
                          <a:latin typeface="+mn-lt"/>
                          <a:ea typeface="+mn-ea"/>
                          <a:cs typeface="+mn-cs"/>
                        </a:rPr>
                        <a:t>Build a den</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kern="1200" dirty="0">
                          <a:solidFill>
                            <a:schemeClr val="dk1"/>
                          </a:solidFill>
                          <a:effectLst/>
                          <a:latin typeface="+mn-lt"/>
                          <a:ea typeface="+mn-ea"/>
                          <a:cs typeface="+mn-cs"/>
                        </a:rPr>
                        <a:t>Dress up</a:t>
                      </a:r>
                      <a:endParaRPr lang="en-GB" sz="180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800" kern="1200" dirty="0">
                        <a:solidFill>
                          <a:schemeClr val="dk1"/>
                        </a:solidFill>
                        <a:effectLst/>
                        <a:latin typeface="+mn-lt"/>
                        <a:ea typeface="+mn-ea"/>
                        <a:cs typeface="+mn-cs"/>
                      </a:endParaRPr>
                    </a:p>
                    <a:p>
                      <a:pPr algn="ctr">
                        <a:lnSpc>
                          <a:spcPct val="107000"/>
                        </a:lnSpc>
                        <a:spcAft>
                          <a:spcPts val="800"/>
                        </a:spcAft>
                      </a:pP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kern="1200" dirty="0">
                          <a:solidFill>
                            <a:schemeClr val="dk1"/>
                          </a:solidFill>
                          <a:effectLst/>
                          <a:latin typeface="+mn-lt"/>
                          <a:ea typeface="+mn-ea"/>
                          <a:cs typeface="+mn-cs"/>
                        </a:rPr>
                        <a:t>See a tadpole grow</a:t>
                      </a:r>
                      <a:endParaRPr lang="en-GB" sz="180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4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Visit a farm</a:t>
                      </a:r>
                      <a:endParaRPr lang="en-GB" sz="18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See a butterfly grow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algn="ctr"/>
                      <a:r>
                        <a:rPr lang="en-US" sz="1800" kern="1200" dirty="0">
                          <a:solidFill>
                            <a:schemeClr val="dk1"/>
                          </a:solidFill>
                          <a:effectLst/>
                          <a:latin typeface="+mn-lt"/>
                          <a:ea typeface="+mn-ea"/>
                          <a:cs typeface="+mn-cs"/>
                        </a:rPr>
                        <a:t>Know different types of birds and trees</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Go on a scavenger/bug hunt</a:t>
                      </a:r>
                      <a:endParaRPr lang="en-GB" sz="18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Use a magnifying glass/binoculars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Have a picnic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Learn outdoors</a:t>
                      </a:r>
                      <a:endParaRPr lang="en-GB" sz="1800" kern="1200" dirty="0">
                        <a:solidFill>
                          <a:schemeClr val="dk1"/>
                        </a:solidFill>
                        <a:effectLst/>
                        <a:latin typeface="+mn-lt"/>
                        <a:ea typeface="+mn-ea"/>
                        <a:cs typeface="+mn-cs"/>
                      </a:endParaRPr>
                    </a:p>
                    <a:p>
                      <a:pPr algn="ctr"/>
                      <a:endParaRPr lang="en-GB" sz="12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378595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03708965"/>
              </p:ext>
            </p:extLst>
          </p:nvPr>
        </p:nvGraphicFramePr>
        <p:xfrm>
          <a:off x="133491" y="470304"/>
          <a:ext cx="11925018" cy="5587479"/>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35332">
                  <a:extLst>
                    <a:ext uri="{9D8B030D-6E8A-4147-A177-3AD203B41FA5}">
                      <a16:colId xmlns:a16="http://schemas.microsoft.com/office/drawing/2014/main" val="872926247"/>
                    </a:ext>
                  </a:extLst>
                </a:gridCol>
                <a:gridCol w="1589103">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46290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55060">
                <a:tc>
                  <a:txBody>
                    <a:bodyPr/>
                    <a:lstStyle/>
                    <a:p>
                      <a:pPr algn="ctr"/>
                      <a:r>
                        <a:rPr lang="en-US" sz="1800" b="0" dirty="0">
                          <a:latin typeface="Amatic SC" panose="00000500000000000000" pitchFamily="2" charset="-79"/>
                          <a:cs typeface="Amatic SC" panose="00000500000000000000" pitchFamily="2" charset="-79"/>
                        </a:rPr>
                        <a:t>General Themes </a:t>
                      </a:r>
                    </a:p>
                    <a:p>
                      <a:pPr algn="ctr"/>
                      <a:endParaRPr lang="en-US" sz="1600" b="1" dirty="0">
                        <a:latin typeface="Amatic SC" panose="00000500000000000000" pitchFamily="2" charset="-79"/>
                        <a:cs typeface="Amatic SC" panose="00000500000000000000" pitchFamily="2" charset="-79"/>
                      </a:endParaRP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a:cs typeface="Amatic SC"/>
                        </a:rPr>
                        <a:t>My world and me</a:t>
                      </a:r>
                    </a:p>
                    <a:p>
                      <a:pPr algn="ctr"/>
                      <a:r>
                        <a:rPr lang="en-US" sz="1050" dirty="0">
                          <a:solidFill>
                            <a:schemeClr val="tx1"/>
                          </a:solidFill>
                          <a:latin typeface="+mn-lt"/>
                          <a:cs typeface="Amatic SC"/>
                        </a:rPr>
                        <a:t>Starting school / New Beginnings / Autumn, different types of weather/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a:rPr>
                        <a:t>Family/relationships/feelings</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My house/ My School</a:t>
                      </a:r>
                    </a:p>
                    <a:p>
                      <a:pPr algn="ctr"/>
                      <a:r>
                        <a:rPr lang="en-US" sz="1050" dirty="0">
                          <a:solidFill>
                            <a:schemeClr val="tx1"/>
                          </a:solidFill>
                          <a:latin typeface="+mn-lt"/>
                          <a:cs typeface="Amatic SC" panose="00000500000000000000" pitchFamily="2" charset="-79"/>
                        </a:rPr>
                        <a:t>Our Community</a:t>
                      </a:r>
                    </a:p>
                    <a:p>
                      <a:pPr algn="ctr"/>
                      <a:r>
                        <a:rPr lang="en-US" sz="1050" dirty="0">
                          <a:solidFill>
                            <a:schemeClr val="tx1"/>
                          </a:solidFill>
                          <a:latin typeface="+mn-lt"/>
                          <a:cs typeface="Amatic SC" panose="00000500000000000000" pitchFamily="2" charset="-79"/>
                        </a:rPr>
                        <a:t>Healthy Food</a:t>
                      </a:r>
                    </a:p>
                    <a:p>
                      <a:pPr marL="0" marR="0" lvl="0" indent="0" algn="ctr" rtl="0" eaLnBrk="1" fontAlgn="auto" latinLnBrk="0" hangingPunct="1">
                        <a:lnSpc>
                          <a:spcPct val="100000"/>
                        </a:lnSpc>
                        <a:spcBef>
                          <a:spcPts val="0"/>
                        </a:spcBef>
                        <a:spcAft>
                          <a:spcPts val="0"/>
                        </a:spcAft>
                        <a:buClrTx/>
                        <a:buSzTx/>
                        <a:buFontTx/>
                        <a:buNone/>
                      </a:pPr>
                      <a:r>
                        <a:rPr lang="en-US" sz="1050" dirty="0">
                          <a:solidFill>
                            <a:schemeClr val="tx1"/>
                          </a:solidFill>
                          <a:latin typeface="+mn-lt"/>
                          <a:cs typeface="RM Typerighter old" panose="00000400000000000000" pitchFamily="2" charset="-79"/>
                        </a:rPr>
                        <a:t>Little Red Hen – Harvest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1" dirty="0">
                          <a:solidFill>
                            <a:srgbClr val="7030A0"/>
                          </a:solidFill>
                          <a:latin typeface="Amatic SC"/>
                          <a:cs typeface="Amatic SC"/>
                        </a:rPr>
                        <a:t>Lets celebrate!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Birthdays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Special events/ Weddings/ Infant Baptism/</a:t>
                      </a:r>
                      <a:r>
                        <a:rPr lang="en-US" sz="1050" dirty="0" err="1">
                          <a:solidFill>
                            <a:schemeClr val="tx1"/>
                          </a:solidFill>
                          <a:latin typeface="+mn-lt"/>
                          <a:cs typeface="RM Typerighter old" panose="00000400000000000000" pitchFamily="2" charset="-79"/>
                        </a:rPr>
                        <a:t>Aqiqah</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Bonfire</a:t>
                      </a:r>
                      <a:r>
                        <a:rPr lang="en-US" sz="1050" baseline="0" dirty="0">
                          <a:solidFill>
                            <a:schemeClr val="tx1"/>
                          </a:solidFill>
                          <a:latin typeface="+mn-lt"/>
                          <a:cs typeface="RM Typerighter old" panose="00000400000000000000" pitchFamily="2" charset="-79"/>
                        </a:rPr>
                        <a:t> night celebrations</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Christmas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solidFill>
                            <a:srgbClr val="CC66FF"/>
                          </a:solidFill>
                          <a:latin typeface="Amatic SC"/>
                          <a:cs typeface="Amatic SC"/>
                        </a:rPr>
                        <a:t>People who help 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Queen</a:t>
                      </a:r>
                      <a:r>
                        <a:rPr lang="en-US" sz="1050" b="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do we live in the UK?</a:t>
                      </a:r>
                      <a:r>
                        <a:rPr lang="en-US" sz="1050" b="0" dirty="0">
                          <a:solidFill>
                            <a:schemeClr val="tx1"/>
                          </a:solidFill>
                          <a:latin typeface="+mn-lt"/>
                          <a:cs typeface="Amatic SC" panose="00000500000000000000" pitchFamily="2" charset="-79"/>
                        </a:rPr>
                        <a:t> London</a:t>
                      </a:r>
                    </a:p>
                    <a:p>
                      <a:pPr marL="0" marR="0" lvl="0" indent="0" algn="ctr" rtl="0" eaLnBrk="1" fontAlgn="auto" latinLnBrk="0" hangingPunct="1">
                        <a:lnSpc>
                          <a:spcPct val="100000"/>
                        </a:lnSpc>
                        <a:spcBef>
                          <a:spcPts val="0"/>
                        </a:spcBef>
                        <a:spcAft>
                          <a:spcPts val="0"/>
                        </a:spcAft>
                        <a:buClrTx/>
                        <a:buSzTx/>
                        <a:buFontTx/>
                        <a:buNone/>
                      </a:pPr>
                      <a:r>
                        <a:rPr lang="en-US" sz="1050" b="0" dirty="0">
                          <a:solidFill>
                            <a:schemeClr val="tx1"/>
                          </a:solidFill>
                          <a:latin typeface="+mn-lt"/>
                          <a:cs typeface="RM Typerighter old" panose="00000400000000000000" pitchFamily="2" charset="-79"/>
                        </a:rPr>
                        <a:t>Winter,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Animals in winter,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Chinese New Year</a:t>
                      </a:r>
                    </a:p>
                    <a:p>
                      <a:pPr algn="ctr"/>
                      <a:endParaRPr lang="en-US" sz="105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CC66FF"/>
                          </a:solidFill>
                          <a:latin typeface="Amatic SC"/>
                          <a:cs typeface="Amatic SC"/>
                        </a:rPr>
                        <a:t>Adventure</a:t>
                      </a:r>
                      <a:endParaRPr lang="en-US" sz="2000" b="1" dirty="0">
                        <a:solidFill>
                          <a:srgbClr val="CC66FF"/>
                        </a:solidFill>
                        <a:latin typeface="Amatic SC" panose="00000500000000000000" pitchFamily="2" charset="-79"/>
                        <a:cs typeface="Amatic SC" panose="00000500000000000000" pitchFamily="2" charset="-79"/>
                      </a:endParaRPr>
                    </a:p>
                    <a:p>
                      <a:pPr algn="ctr"/>
                      <a:r>
                        <a:rPr lang="en-US" sz="1050" dirty="0">
                          <a:solidFill>
                            <a:schemeClr val="tx1"/>
                          </a:solidFill>
                          <a:latin typeface="+mn-lt"/>
                          <a:cs typeface="Amatic SC" panose="00000500000000000000" pitchFamily="2" charset="-79"/>
                        </a:rPr>
                        <a:t>Space,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Night time adventures</a:t>
                      </a:r>
                      <a:r>
                        <a:rPr lang="en-US" sz="1050" dirty="0">
                          <a:solidFill>
                            <a:schemeClr val="tx1"/>
                          </a:solidFill>
                          <a:latin typeface="+mn-lt"/>
                          <a:cs typeface="Amatic SC" panose="00000500000000000000" pitchFamily="2" charset="-79"/>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Pirates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a:rPr>
                        <a:t>Spring/ Frogs, lambs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Linked to historical figures? Adventurers and explorers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Growing  </a:t>
                      </a:r>
                    </a:p>
                    <a:p>
                      <a:pPr algn="ctr"/>
                      <a:r>
                        <a:rPr lang="en-US" sz="1050" dirty="0">
                          <a:solidFill>
                            <a:schemeClr val="tx1"/>
                          </a:solidFill>
                          <a:latin typeface="+mn-lt"/>
                          <a:cs typeface="Amatic SC" panose="00000500000000000000" pitchFamily="2" charset="-79"/>
                        </a:rPr>
                        <a:t>Plants and flowers</a:t>
                      </a:r>
                    </a:p>
                    <a:p>
                      <a:pPr algn="ctr"/>
                      <a:r>
                        <a:rPr lang="en-US" sz="1050" dirty="0">
                          <a:solidFill>
                            <a:schemeClr val="tx1"/>
                          </a:solidFill>
                          <a:latin typeface="+mn-lt"/>
                          <a:cs typeface="Amatic SC" panose="00000500000000000000" pitchFamily="2" charset="-79"/>
                        </a:rPr>
                        <a:t>Planting beans/seeds</a:t>
                      </a:r>
                    </a:p>
                    <a:p>
                      <a:pPr algn="ctr"/>
                      <a:r>
                        <a:rPr lang="en-US" sz="1050" dirty="0">
                          <a:solidFill>
                            <a:schemeClr val="tx1"/>
                          </a:solidFill>
                          <a:latin typeface="+mn-lt"/>
                          <a:cs typeface="Amatic SC" panose="00000500000000000000" pitchFamily="2" charset="-79"/>
                        </a:rPr>
                        <a:t>Healthy food choices</a:t>
                      </a:r>
                    </a:p>
                    <a:p>
                      <a:pPr algn="ctr"/>
                      <a:r>
                        <a:rPr lang="en-US" sz="1050" dirty="0">
                          <a:solidFill>
                            <a:schemeClr val="tx1"/>
                          </a:solidFill>
                          <a:latin typeface="+mn-lt"/>
                          <a:cs typeface="Amatic SC" panose="00000500000000000000" pitchFamily="2" charset="-79"/>
                        </a:rPr>
                        <a:t>Living things</a:t>
                      </a:r>
                    </a:p>
                    <a:p>
                      <a:pPr algn="ctr"/>
                      <a:r>
                        <a:rPr lang="en-US" sz="1050" baseline="0" dirty="0">
                          <a:solidFill>
                            <a:schemeClr val="tx1"/>
                          </a:solidFill>
                          <a:latin typeface="+mn-lt"/>
                          <a:cs typeface="Amatic SC" panose="00000500000000000000" pitchFamily="2" charset="-79"/>
                        </a:rPr>
                        <a:t>Life cycles - butterflies</a:t>
                      </a:r>
                    </a:p>
                    <a:p>
                      <a:pPr algn="ctr"/>
                      <a:r>
                        <a:rPr lang="en-US" sz="1050" baseline="0" dirty="0">
                          <a:solidFill>
                            <a:schemeClr val="tx1"/>
                          </a:solidFill>
                          <a:latin typeface="+mn-lt"/>
                          <a:cs typeface="Amatic SC" panose="00000500000000000000" pitchFamily="2" charset="-79"/>
                        </a:rPr>
                        <a:t>Gardening</a:t>
                      </a:r>
                    </a:p>
                    <a:p>
                      <a:pPr algn="ctr"/>
                      <a:r>
                        <a:rPr lang="en-US" sz="1050" baseline="0" dirty="0">
                          <a:solidFill>
                            <a:schemeClr val="tx1"/>
                          </a:solidFill>
                          <a:latin typeface="+mn-lt"/>
                          <a:cs typeface="Amatic SC" panose="00000500000000000000" pitchFamily="2" charset="-79"/>
                        </a:rPr>
                        <a:t>Our local history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Farm animals</a:t>
                      </a:r>
                    </a:p>
                    <a:p>
                      <a:pPr algn="ctr"/>
                      <a:endParaRPr lang="en-US" sz="1050" baseline="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RAINFOREST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Minibeasts (insects)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Sun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Reduce, Reuse &amp; Recycle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Caring for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34691">
                <a:tc>
                  <a:txBody>
                    <a:bodyPr/>
                    <a:lstStyle/>
                    <a:p>
                      <a:pPr algn="ctr"/>
                      <a:r>
                        <a:rPr lang="en-US" sz="1600" b="1" i="1" dirty="0">
                          <a:latin typeface="Amatic SC" panose="00000500000000000000" pitchFamily="2" charset="-79"/>
                          <a:cs typeface="Amatic SC" panose="00000500000000000000" pitchFamily="2" charset="-79"/>
                        </a:rPr>
                        <a:t>Poems, Songs and Rhymes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RM Typerighter old" panose="00000400000000000000" pitchFamily="2" charset="-79"/>
                        </a:rPr>
                        <a:t>Nursery rhymes including </a:t>
                      </a:r>
                      <a:r>
                        <a:rPr lang="en-US" sz="900" dirty="0" err="1">
                          <a:solidFill>
                            <a:schemeClr val="tx1"/>
                          </a:solidFill>
                          <a:latin typeface="+mn-lt"/>
                          <a:cs typeface="RM Typerighter old" panose="00000400000000000000" pitchFamily="2" charset="-79"/>
                        </a:rPr>
                        <a:t>Humpty</a:t>
                      </a:r>
                      <a:r>
                        <a:rPr lang="en-US" sz="900" dirty="0">
                          <a:solidFill>
                            <a:schemeClr val="tx1"/>
                          </a:solidFill>
                          <a:latin typeface="+mn-lt"/>
                          <a:cs typeface="RM Typerighter old" panose="00000400000000000000" pitchFamily="2" charset="-79"/>
                        </a:rPr>
                        <a:t> Dumpty, Little Miss Muffet, Jack and Jill, Sing a song of sixpence, Jack be nimble, Mary </a:t>
                      </a:r>
                      <a:r>
                        <a:rPr lang="en-US" sz="900" dirty="0" err="1">
                          <a:solidFill>
                            <a:schemeClr val="tx1"/>
                          </a:solidFill>
                          <a:latin typeface="+mn-lt"/>
                          <a:cs typeface="RM Typerighter old" panose="00000400000000000000" pitchFamily="2" charset="-79"/>
                        </a:rPr>
                        <a:t>Mary</a:t>
                      </a:r>
                      <a:r>
                        <a:rPr lang="en-US" sz="900" dirty="0">
                          <a:solidFill>
                            <a:schemeClr val="tx1"/>
                          </a:solidFill>
                          <a:latin typeface="+mn-lt"/>
                          <a:cs typeface="RM Typerighter old" panose="00000400000000000000" pitchFamily="2" charset="-79"/>
                        </a:rPr>
                        <a:t>, </a:t>
                      </a:r>
                      <a:r>
                        <a:rPr lang="en-US" sz="900" dirty="0" err="1">
                          <a:solidFill>
                            <a:schemeClr val="tx1"/>
                          </a:solidFill>
                          <a:latin typeface="+mn-lt"/>
                          <a:cs typeface="RM Typerighter old" panose="00000400000000000000" pitchFamily="2" charset="-79"/>
                        </a:rPr>
                        <a:t>Incy</a:t>
                      </a:r>
                      <a:r>
                        <a:rPr lang="en-US" sz="900" dirty="0">
                          <a:solidFill>
                            <a:schemeClr val="tx1"/>
                          </a:solidFill>
                          <a:latin typeface="+mn-lt"/>
                          <a:cs typeface="RM Typerighter old" panose="00000400000000000000" pitchFamily="2" charset="-79"/>
                        </a:rPr>
                        <a:t> Wincey spider, Hickory </a:t>
                      </a:r>
                      <a:r>
                        <a:rPr lang="en-US" sz="900" dirty="0" err="1">
                          <a:solidFill>
                            <a:schemeClr val="tx1"/>
                          </a:solidFill>
                          <a:latin typeface="+mn-lt"/>
                          <a:cs typeface="RM Typerighter old" panose="00000400000000000000" pitchFamily="2" charset="-79"/>
                        </a:rPr>
                        <a:t>Dicory</a:t>
                      </a:r>
                      <a:r>
                        <a:rPr lang="en-US" sz="900" dirty="0">
                          <a:solidFill>
                            <a:schemeClr val="tx1"/>
                          </a:solidFill>
                          <a:latin typeface="+mn-lt"/>
                          <a:cs typeface="RM Typerighter old" panose="00000400000000000000" pitchFamily="2" charset="-79"/>
                        </a:rPr>
                        <a:t> Dock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RM Typerighter old" panose="00000400000000000000" pitchFamily="2" charset="-79"/>
                        </a:rPr>
                        <a:t>If you are happy and you know 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RM Typerighter old" panose="00000400000000000000" pitchFamily="2" charset="-79"/>
                        </a:rPr>
                        <a:t>Head shoulders knees and toes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RM Typerighter old" panose="00000400000000000000" pitchFamily="2" charset="-79"/>
                        </a:rPr>
                        <a:t>When Goldilocks went to the house of the bears.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RM Typerighter old" panose="00000400000000000000" pitchFamily="2" charset="-79"/>
                        </a:rPr>
                        <a:t>Five little ducks went swimming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Twinkle, twinkle, little star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Jungle bells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Rudolph the red nosed reindeer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When Santa got stuck up the chimney.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Songs from the Christmas production,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We wish you a merry 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Happy Birthday,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900" b="0" dirty="0">
                          <a:solidFill>
                            <a:schemeClr val="tx1"/>
                          </a:solidFill>
                          <a:latin typeface="+mn-lt"/>
                          <a:cs typeface="Amatic SC" panose="00000500000000000000" pitchFamily="2" charset="-79"/>
                        </a:rPr>
                        <a:t>Have you heard my singing voice</a:t>
                      </a:r>
                    </a:p>
                    <a:p>
                      <a:pPr algn="ctr"/>
                      <a:r>
                        <a:rPr lang="en-US" sz="900" b="0" dirty="0">
                          <a:solidFill>
                            <a:schemeClr val="tx1"/>
                          </a:solidFill>
                          <a:latin typeface="+mn-lt"/>
                          <a:cs typeface="Amatic SC" panose="00000500000000000000" pitchFamily="2" charset="-79"/>
                        </a:rPr>
                        <a:t>My </a:t>
                      </a:r>
                      <a:r>
                        <a:rPr lang="en-US" sz="900" b="0" dirty="0" err="1">
                          <a:solidFill>
                            <a:schemeClr val="tx1"/>
                          </a:solidFill>
                          <a:latin typeface="+mn-lt"/>
                          <a:cs typeface="Amatic SC" panose="00000500000000000000" pitchFamily="2" charset="-79"/>
                        </a:rPr>
                        <a:t>my</a:t>
                      </a:r>
                      <a:r>
                        <a:rPr lang="en-US" sz="900" b="0" dirty="0">
                          <a:solidFill>
                            <a:schemeClr val="tx1"/>
                          </a:solidFill>
                          <a:latin typeface="+mn-lt"/>
                          <a:cs typeface="Amatic SC" panose="00000500000000000000" pitchFamily="2" charset="-79"/>
                        </a:rPr>
                        <a:t> apple pie</a:t>
                      </a:r>
                    </a:p>
                    <a:p>
                      <a:pPr algn="ctr"/>
                      <a:r>
                        <a:rPr lang="en-US" sz="900" b="0" dirty="0">
                          <a:solidFill>
                            <a:schemeClr val="tx1"/>
                          </a:solidFill>
                          <a:latin typeface="+mn-lt"/>
                          <a:cs typeface="Amatic SC" panose="00000500000000000000" pitchFamily="2" charset="-79"/>
                        </a:rPr>
                        <a:t>Hello how are you?</a:t>
                      </a:r>
                    </a:p>
                    <a:p>
                      <a:pPr algn="ctr"/>
                      <a:r>
                        <a:rPr lang="en-US" sz="900" b="0" dirty="0">
                          <a:solidFill>
                            <a:schemeClr val="tx1"/>
                          </a:solidFill>
                          <a:latin typeface="+mn-lt"/>
                          <a:cs typeface="Amatic SC" panose="00000500000000000000" pitchFamily="2" charset="-79"/>
                        </a:rPr>
                        <a:t>Countries in the UK song</a:t>
                      </a:r>
                    </a:p>
                    <a:p>
                      <a:pPr algn="ctr"/>
                      <a:r>
                        <a:rPr lang="en-US" sz="900" b="0" dirty="0">
                          <a:solidFill>
                            <a:schemeClr val="tx1"/>
                          </a:solidFill>
                          <a:latin typeface="+mn-lt"/>
                          <a:cs typeface="Amatic SC" panose="00000500000000000000" pitchFamily="2" charset="-79"/>
                        </a:rPr>
                        <a:t>London Bridge is falling down.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Five little speckled frogs</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Five little men in a flying saucer. </a:t>
                      </a:r>
                    </a:p>
                    <a:p>
                      <a:pPr algn="ctr"/>
                      <a:r>
                        <a:rPr lang="en-US" sz="900" b="0" dirty="0">
                          <a:solidFill>
                            <a:schemeClr val="tx1"/>
                          </a:solidFill>
                          <a:latin typeface="+mn-lt"/>
                          <a:cs typeface="Amatic SC" panose="00000500000000000000" pitchFamily="2" charset="-79"/>
                        </a:rPr>
                        <a:t>Ten little fingers, ten little toes. </a:t>
                      </a:r>
                    </a:p>
                    <a:p>
                      <a:pPr algn="ctr"/>
                      <a:r>
                        <a:rPr lang="en-US" sz="900" b="0" dirty="0">
                          <a:solidFill>
                            <a:schemeClr val="tx1"/>
                          </a:solidFill>
                          <a:latin typeface="+mn-lt"/>
                          <a:cs typeface="Amatic SC" panose="00000500000000000000" pitchFamily="2" charset="-79"/>
                        </a:rPr>
                        <a:t>Ten in the bed</a:t>
                      </a:r>
                    </a:p>
                    <a:p>
                      <a:pPr algn="ctr"/>
                      <a:r>
                        <a:rPr lang="en-US" sz="900" b="0" dirty="0">
                          <a:solidFill>
                            <a:schemeClr val="tx1"/>
                          </a:solidFill>
                          <a:latin typeface="+mn-lt"/>
                          <a:cs typeface="Amatic SC" panose="00000500000000000000" pitchFamily="2" charset="-79"/>
                        </a:rPr>
                        <a:t>When I was One I sucked my thumb the day I went to sea.</a:t>
                      </a:r>
                      <a:endParaRPr lang="en-US" sz="900" dirty="0">
                        <a:solidFill>
                          <a:schemeClr val="tx1"/>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What do we do with a drunken sailor?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A sailor went to sea, sea, sea…</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The Bear went over the mountain.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900" baseline="0" dirty="0">
                          <a:solidFill>
                            <a:schemeClr val="tx1"/>
                          </a:solidFill>
                          <a:latin typeface="+mn-lt"/>
                          <a:cs typeface="Amatic SC" panose="00000500000000000000" pitchFamily="2" charset="-79"/>
                        </a:rPr>
                        <a:t>There was an old lady who swallowed a fly. </a:t>
                      </a:r>
                    </a:p>
                    <a:p>
                      <a:pPr algn="ctr"/>
                      <a:r>
                        <a:rPr lang="en-US" sz="900" baseline="0" dirty="0">
                          <a:solidFill>
                            <a:schemeClr val="tx1"/>
                          </a:solidFill>
                          <a:latin typeface="+mn-lt"/>
                          <a:cs typeface="Amatic SC" panose="00000500000000000000" pitchFamily="2" charset="-79"/>
                        </a:rPr>
                        <a:t>The ants go marching </a:t>
                      </a:r>
                    </a:p>
                    <a:p>
                      <a:pPr algn="ctr"/>
                      <a:r>
                        <a:rPr lang="en-US" sz="900" baseline="0" dirty="0">
                          <a:solidFill>
                            <a:schemeClr val="tx1"/>
                          </a:solidFill>
                          <a:latin typeface="+mn-lt"/>
                          <a:cs typeface="Amatic SC" panose="00000500000000000000" pitchFamily="2" charset="-79"/>
                        </a:rPr>
                        <a:t>One potato two potato</a:t>
                      </a:r>
                    </a:p>
                    <a:p>
                      <a:pPr algn="ctr"/>
                      <a:r>
                        <a:rPr lang="en-US" sz="900" baseline="0" dirty="0">
                          <a:solidFill>
                            <a:schemeClr val="tx1"/>
                          </a:solidFill>
                          <a:latin typeface="+mn-lt"/>
                          <a:cs typeface="Amatic SC" panose="00000500000000000000" pitchFamily="2" charset="-79"/>
                        </a:rPr>
                        <a:t>Ten fat sausages </a:t>
                      </a:r>
                    </a:p>
                    <a:p>
                      <a:pPr algn="ctr"/>
                      <a:r>
                        <a:rPr lang="en-US" sz="900" baseline="0" dirty="0">
                          <a:solidFill>
                            <a:schemeClr val="tx1"/>
                          </a:solidFill>
                          <a:latin typeface="+mn-lt"/>
                          <a:cs typeface="Amatic SC" panose="00000500000000000000" pitchFamily="2" charset="-79"/>
                        </a:rPr>
                        <a:t>Old Mac Donald Had a farm</a:t>
                      </a:r>
                    </a:p>
                    <a:p>
                      <a:pPr algn="ctr"/>
                      <a:r>
                        <a:rPr lang="en-US" sz="900" baseline="0" dirty="0">
                          <a:solidFill>
                            <a:schemeClr val="tx1"/>
                          </a:solidFill>
                          <a:latin typeface="+mn-lt"/>
                          <a:cs typeface="Amatic SC" panose="00000500000000000000" pitchFamily="2" charset="-79"/>
                        </a:rPr>
                        <a:t>There is a worm at the end of the garden.</a:t>
                      </a:r>
                    </a:p>
                    <a:p>
                      <a:pPr algn="ctr"/>
                      <a:r>
                        <a:rPr lang="en-US" sz="900" baseline="0" dirty="0">
                          <a:solidFill>
                            <a:schemeClr val="tx1"/>
                          </a:solidFill>
                          <a:latin typeface="+mn-lt"/>
                          <a:cs typeface="Amatic SC" panose="00000500000000000000" pitchFamily="2" charset="-79"/>
                        </a:rPr>
                        <a:t>Dingle, dangle scarecrow</a:t>
                      </a:r>
                    </a:p>
                    <a:p>
                      <a:pPr algn="ctr"/>
                      <a:r>
                        <a:rPr lang="en-US" sz="900" baseline="0" dirty="0">
                          <a:solidFill>
                            <a:schemeClr val="tx1"/>
                          </a:solidFill>
                          <a:latin typeface="+mn-lt"/>
                          <a:cs typeface="Amatic SC" panose="00000500000000000000" pitchFamily="2" charset="-79"/>
                        </a:rPr>
                        <a:t>Grandad loves his garden</a:t>
                      </a:r>
                    </a:p>
                    <a:p>
                      <a:pPr algn="ctr"/>
                      <a:r>
                        <a:rPr lang="en-US" sz="900" baseline="0" dirty="0">
                          <a:solidFill>
                            <a:schemeClr val="tx1"/>
                          </a:solidFill>
                          <a:latin typeface="+mn-lt"/>
                          <a:cs typeface="Amatic SC" panose="00000500000000000000" pitchFamily="2" charset="-79"/>
                        </a:rPr>
                        <a:t>The sunflower song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Five currant buns in a bakers shop.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Continents in the world song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Oceans in the world song.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Sitting on the sand happy as can be, what is that bobbing in the sea.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5 little monkeys bouncing on the bed.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The Alligator song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cs typeface="Amatic SC" panose="00000500000000000000" pitchFamily="2" charset="-79"/>
                        </a:rPr>
                        <a:t>Charlie Over the Ocean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08196938"/>
                  </a:ext>
                </a:extLst>
              </a:tr>
              <a:tr h="1485369">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dirty="0">
                          <a:solidFill>
                            <a:schemeClr val="tx1"/>
                          </a:solidFill>
                          <a:latin typeface="+mn-lt"/>
                          <a:cs typeface="Amatic SC" panose="00000500000000000000" pitchFamily="2" charset="-79"/>
                        </a:rPr>
                        <a:t>Autumn walk /blackberry picking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Making bread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Making popcorn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Making playdough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Village walk/church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Making pumpkin soup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Nativity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Planting bulbs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Winter walk</a:t>
                      </a:r>
                    </a:p>
                    <a:p>
                      <a:pPr algn="ctr">
                        <a:lnSpc>
                          <a:spcPct val="115000"/>
                        </a:lnSpc>
                        <a:spcAft>
                          <a:spcPts val="0"/>
                        </a:spcAft>
                      </a:pPr>
                      <a:r>
                        <a:rPr lang="en-GB" sz="1050" baseline="0" dirty="0">
                          <a:effectLst/>
                          <a:latin typeface="Calibri" panose="020F0502020204030204" pitchFamily="34" charset="0"/>
                          <a:ea typeface="Calibri" panose="020F0502020204030204" pitchFamily="34" charset="0"/>
                          <a:cs typeface="Times New Roman" panose="02020603050405020304" pitchFamily="18" charset="0"/>
                        </a:rPr>
                        <a:t>Exploring Ice</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Making marmalade sandwiches</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Paddington cinema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mn-lt"/>
                          <a:cs typeface="Amatic SC" panose="00000500000000000000" pitchFamily="2" charset="-79"/>
                        </a:rPr>
                        <a:t>Launching rockets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 3rd March</a:t>
                      </a:r>
                    </a:p>
                    <a:p>
                      <a:pPr algn="ctr">
                        <a:lnSpc>
                          <a:spcPct val="115000"/>
                        </a:lnSpc>
                        <a:spcAft>
                          <a:spcPts val="1000"/>
                        </a:spcAft>
                      </a:pPr>
                      <a:r>
                        <a:rPr lang="en-GB" sz="1050" dirty="0">
                          <a:effectLst/>
                          <a:latin typeface="+mn-lt"/>
                          <a:ea typeface="Calibri" panose="020F0502020204030204" pitchFamily="34" charset="0"/>
                          <a:cs typeface="Calibri" panose="020F0502020204030204" pitchFamily="34" charset="0"/>
                        </a:rPr>
                        <a:t>Easter egg hunt</a:t>
                      </a:r>
                    </a:p>
                    <a:p>
                      <a:pPr algn="ctr">
                        <a:lnSpc>
                          <a:spcPct val="115000"/>
                        </a:lnSpc>
                        <a:spcAft>
                          <a:spcPts val="1000"/>
                        </a:spcAft>
                      </a:pPr>
                      <a:r>
                        <a:rPr lang="en-US" sz="1050" dirty="0">
                          <a:solidFill>
                            <a:schemeClr val="tx1"/>
                          </a:solidFill>
                          <a:latin typeface="+mn-lt"/>
                          <a:cs typeface="Amatic SC"/>
                        </a:rPr>
                        <a:t>Frogspawn/chicks in classroom </a:t>
                      </a:r>
                      <a:endParaRPr lang="en-GB" sz="1050" dirty="0">
                        <a:effectLst/>
                        <a:latin typeface="+mn-lt"/>
                        <a:ea typeface="Calibri" panose="020F0502020204030204" pitchFamily="34" charset="0"/>
                        <a:cs typeface="Calibri" panose="020F0502020204030204" pitchFamily="34" charset="0"/>
                      </a:endParaRPr>
                    </a:p>
                    <a:p>
                      <a:pPr algn="ctr">
                        <a:lnSpc>
                          <a:spcPct val="115000"/>
                        </a:lnSpc>
                        <a:spcAft>
                          <a:spcPts val="1000"/>
                        </a:spcAft>
                      </a:pPr>
                      <a:r>
                        <a:rPr lang="en-GB" sz="1050" dirty="0">
                          <a:effectLst/>
                          <a:latin typeface="+mn-lt"/>
                          <a:ea typeface="Calibri" panose="020F0502020204030204" pitchFamily="34" charset="0"/>
                          <a:cs typeface="Calibri" panose="020F0502020204030204" pitchFamily="34" charset="0"/>
                        </a:rPr>
                        <a:t>Spring walk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  Visit to a farm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Tractor to visit.</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Caterpillars in the classroom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Food tasting – different cultures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mn-lt"/>
                          <a:cs typeface="Amatic SC" panose="00000500000000000000" pitchFamily="2" charset="-79"/>
                        </a:rPr>
                        <a:t>Sunflower growing Planting vegetables</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Local park visit</a:t>
                      </a:r>
                    </a:p>
                    <a:p>
                      <a:pPr algn="ctr"/>
                      <a:r>
                        <a:rPr lang="en-GB" sz="1050" dirty="0">
                          <a:solidFill>
                            <a:schemeClr val="tx1"/>
                          </a:solidFill>
                          <a:latin typeface="+mn-lt"/>
                          <a:cs typeface="Amatic SC" panose="00000500000000000000" pitchFamily="2" charset="-79"/>
                        </a:rPr>
                        <a:t>Possible Visit to the Eden Project. </a:t>
                      </a:r>
                    </a:p>
                    <a:p>
                      <a:pPr algn="ctr"/>
                      <a:r>
                        <a:rPr lang="en-GB" sz="1050" dirty="0">
                          <a:solidFill>
                            <a:schemeClr val="tx1"/>
                          </a:solidFill>
                          <a:latin typeface="+mn-lt"/>
                          <a:cs typeface="Amatic SC" panose="00000500000000000000" pitchFamily="2" charset="-79"/>
                        </a:rPr>
                        <a:t>Sports Day</a:t>
                      </a:r>
                    </a:p>
                    <a:p>
                      <a:pPr algn="ctr"/>
                      <a:r>
                        <a:rPr lang="en-GB" sz="1050" dirty="0">
                          <a:solidFill>
                            <a:schemeClr val="tx1"/>
                          </a:solidFill>
                          <a:latin typeface="+mn-lt"/>
                          <a:cs typeface="Amatic SC" panose="00000500000000000000" pitchFamily="2" charset="-79"/>
                        </a:rPr>
                        <a:t>Summer Picnic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15653" y="642084"/>
            <a:ext cx="488272" cy="488272"/>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55735">
            <a:off x="8444059" y="568421"/>
            <a:ext cx="789373" cy="78937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6087" y="681620"/>
            <a:ext cx="562977" cy="5629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090735" y="-253229"/>
            <a:ext cx="81059" cy="77199"/>
          </a:xfrm>
          <a:prstGeom prst="rect">
            <a:avLst/>
          </a:prstGeom>
        </p:spPr>
      </p:pic>
      <p:pic>
        <p:nvPicPr>
          <p:cNvPr id="10" name="Picture 9"/>
          <p:cNvPicPr>
            <a:picLocks noChangeAspect="1"/>
          </p:cNvPicPr>
          <p:nvPr/>
        </p:nvPicPr>
        <p:blipFill>
          <a:blip r:embed="rId7"/>
          <a:stretch>
            <a:fillRect/>
          </a:stretch>
        </p:blipFill>
        <p:spPr>
          <a:xfrm>
            <a:off x="10114393" y="534159"/>
            <a:ext cx="569862" cy="595378"/>
          </a:xfrm>
          <a:prstGeom prst="rect">
            <a:avLst/>
          </a:prstGeom>
        </p:spPr>
      </p:pic>
      <p:pic>
        <p:nvPicPr>
          <p:cNvPr id="1026" name="Picture 2" descr="600+ Free Fire Truck &amp;amp; Fire Images">
            <a:extLst>
              <a:ext uri="{FF2B5EF4-FFF2-40B4-BE49-F238E27FC236}">
                <a16:creationId xmlns:a16="http://schemas.microsoft.com/office/drawing/2014/main" id="{C907CD04-8DBF-4FAA-A9C1-066297656E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137412" flipH="1">
            <a:off x="5096190" y="786287"/>
            <a:ext cx="824627" cy="4123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CF2BBD5-4689-438E-AD0E-C6F9A05A4A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7641" y="646273"/>
            <a:ext cx="557040" cy="530514"/>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20412699"/>
              </p:ext>
            </p:extLst>
          </p:nvPr>
        </p:nvGraphicFramePr>
        <p:xfrm>
          <a:off x="6639" y="648144"/>
          <a:ext cx="11925018" cy="5932043"/>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420181">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6290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Amatic SC" panose="00000500000000000000" pitchFamily="2" charset="-79"/>
                          <a:cs typeface="Amatic SC" panose="00000500000000000000" pitchFamily="2" charset="-79"/>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adventure!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293315068"/>
                  </a:ext>
                </a:extLst>
              </a:tr>
              <a:tr h="3206890">
                <a:tc>
                  <a:txBody>
                    <a:bodyPr/>
                    <a:lstStyle/>
                    <a:p>
                      <a:pPr algn="ctr"/>
                      <a:r>
                        <a:rPr lang="en-US" sz="2400" b="1" dirty="0">
                          <a:latin typeface="Amatic SC" panose="00000500000000000000" pitchFamily="2" charset="-79"/>
                          <a:cs typeface="Amatic SC" panose="00000500000000000000" pitchFamily="2" charset="-79"/>
                        </a:rPr>
                        <a:t>High</a:t>
                      </a:r>
                      <a:r>
                        <a:rPr lang="en-US" sz="2400" b="1" baseline="0" dirty="0">
                          <a:latin typeface="Amatic SC" panose="00000500000000000000" pitchFamily="2" charset="-79"/>
                          <a:cs typeface="Amatic SC" panose="00000500000000000000" pitchFamily="2" charset="-79"/>
                        </a:rPr>
                        <a:t> quality </a:t>
                      </a:r>
                      <a:r>
                        <a:rPr lang="en-US" sz="2400" b="1" dirty="0">
                          <a:latin typeface="Amatic SC" panose="00000500000000000000" pitchFamily="2" charset="-79"/>
                          <a:cs typeface="Amatic SC" panose="00000500000000000000" pitchFamily="2" charset="-79"/>
                        </a:rPr>
                        <a:t>Texts</a:t>
                      </a:r>
                    </a:p>
                    <a:p>
                      <a:pPr algn="ct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50" kern="1200" dirty="0">
                          <a:solidFill>
                            <a:schemeClr val="tx1"/>
                          </a:solidFill>
                          <a:effectLst/>
                          <a:latin typeface="+mn-lt"/>
                          <a:ea typeface="+mn-ea"/>
                          <a:cs typeface="+mn-cs"/>
                        </a:rPr>
                        <a:t>Our schools is a family</a:t>
                      </a:r>
                    </a:p>
                    <a:p>
                      <a:pPr marL="0" marR="0" lvl="0" indent="0" algn="ctr" defTabSz="914400">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Shine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Little Red 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Knock, knock open the door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The high Street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My Brother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My family make me laugh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Harry and his dinosaurs go to school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My Perfect Pet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The Great Pet sale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Goldilocks and the three bears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Hairy </a:t>
                      </a:r>
                      <a:r>
                        <a:rPr lang="en-GB" sz="1050" kern="1200" dirty="0" err="1">
                          <a:solidFill>
                            <a:schemeClr val="tx1"/>
                          </a:solidFill>
                          <a:effectLst/>
                          <a:latin typeface="+mn-lt"/>
                          <a:ea typeface="+mn-ea"/>
                          <a:cs typeface="+mn-cs"/>
                        </a:rPr>
                        <a:t>McLary</a:t>
                      </a:r>
                      <a:r>
                        <a:rPr lang="en-GB" sz="1050" kern="1200" dirty="0">
                          <a:solidFill>
                            <a:schemeClr val="tx1"/>
                          </a:solidFill>
                          <a:effectLst/>
                          <a:latin typeface="+mn-lt"/>
                          <a:ea typeface="+mn-ea"/>
                          <a:cs typeface="+mn-cs"/>
                        </a:rPr>
                        <a:t> Rumpus at the Vets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Grandfather and 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I don’t want to wash my hands.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Lunchtime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Pass the Jam Jim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Don’t put your finger in the jelly Nelly</a:t>
                      </a:r>
                    </a:p>
                    <a:p>
                      <a:pPr marL="0" marR="0" lvl="0" indent="0" algn="ctr" rtl="0" eaLnBrk="1" fontAlgn="auto" latinLnBrk="0" hangingPunct="1">
                        <a:lnSpc>
                          <a:spcPct val="100000"/>
                        </a:lnSpc>
                        <a:spcBef>
                          <a:spcPts val="0"/>
                        </a:spcBef>
                        <a:spcAft>
                          <a:spcPts val="0"/>
                        </a:spcAft>
                        <a:buClrTx/>
                        <a:buSzTx/>
                        <a:buFontTx/>
                        <a:buNone/>
                      </a:pPr>
                      <a:r>
                        <a:rPr lang="en-GB" sz="1050" kern="1200" dirty="0">
                          <a:solidFill>
                            <a:schemeClr val="tx1"/>
                          </a:solidFill>
                          <a:effectLst/>
                          <a:latin typeface="+mn-lt"/>
                          <a:ea typeface="+mn-ea"/>
                          <a:cs typeface="+mn-cs"/>
                        </a:rPr>
                        <a:t>Where is my Bear?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Dogger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schemeClr val="tx1"/>
                        </a:solidFill>
                        <a:effectLst/>
                        <a:uLnTx/>
                        <a:uFillTx/>
                        <a:latin typeface="+mn-lt"/>
                        <a:ea typeface="+mn-ea"/>
                        <a:cs typeface="Amatic SC" panose="00000500000000000000" pitchFamily="2" charset="-79"/>
                      </a:endParaRPr>
                    </a:p>
                    <a:p>
                      <a:pPr marL="0" indent="0" algn="ctr">
                        <a:buNone/>
                      </a:pPr>
                      <a:endParaRPr lang="en-GB" sz="1050" b="1"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kern="1200" dirty="0">
                          <a:solidFill>
                            <a:schemeClr val="tx1"/>
                          </a:solidFill>
                          <a:effectLst/>
                          <a:latin typeface="+mn-lt"/>
                          <a:ea typeface="+mn-ea"/>
                          <a:cs typeface="+mn-cs"/>
                        </a:rPr>
                        <a:t>Boa’s Bad Birthday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The Frog and a very special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 So Much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effectLst/>
                          <a:latin typeface="+mn-lt"/>
                          <a:ea typeface="Calibri" panose="020F0502020204030204" pitchFamily="34" charset="0"/>
                          <a:cs typeface="Times New Roman" panose="02020603050405020304" pitchFamily="18" charset="0"/>
                        </a:rPr>
                        <a:t>The Tiger who came to Tea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Times New Roman" panose="02020603050405020304" pitchFamily="18" charset="0"/>
                        </a:rPr>
                        <a:t>The Scarecrow’s Wedding</a:t>
                      </a:r>
                      <a:endParaRPr lang="en-GB" sz="1050" kern="1200" dirty="0">
                        <a:solidFill>
                          <a:schemeClr val="tx1"/>
                        </a:solidFill>
                        <a:effectLst/>
                        <a:latin typeface="+mn-lt"/>
                        <a:ea typeface="+mn-ea"/>
                        <a:cs typeface="+mn-cs"/>
                      </a:endParaRPr>
                    </a:p>
                    <a:p>
                      <a:pPr algn="ctr"/>
                      <a:r>
                        <a:rPr lang="en-GB" sz="1050" kern="1200" dirty="0">
                          <a:solidFill>
                            <a:schemeClr val="tx1"/>
                          </a:solidFill>
                          <a:effectLst/>
                          <a:latin typeface="+mn-lt"/>
                          <a:ea typeface="+mn-ea"/>
                          <a:cs typeface="+mn-cs"/>
                        </a:rPr>
                        <a:t>This is how we do 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Lighting a Lamp (A Divali Story)</a:t>
                      </a:r>
                    </a:p>
                    <a:p>
                      <a:pPr algn="ctr"/>
                      <a:r>
                        <a:rPr lang="en-GB" sz="1050" kern="1200" dirty="0">
                          <a:solidFill>
                            <a:schemeClr val="tx1"/>
                          </a:solidFill>
                          <a:effectLst/>
                          <a:latin typeface="+mn-lt"/>
                          <a:ea typeface="+mn-ea"/>
                          <a:cs typeface="+mn-cs"/>
                        </a:rPr>
                        <a:t>Eight Candles for counting (A Chanukah story)</a:t>
                      </a:r>
                    </a:p>
                    <a:p>
                      <a:pPr algn="ctr"/>
                      <a:r>
                        <a:rPr lang="en-GB" sz="1050" kern="1200" dirty="0">
                          <a:solidFill>
                            <a:schemeClr val="tx1"/>
                          </a:solidFill>
                          <a:effectLst/>
                          <a:latin typeface="+mn-lt"/>
                          <a:ea typeface="+mn-ea"/>
                          <a:cs typeface="+mn-cs"/>
                        </a:rPr>
                        <a:t>Stick Man</a:t>
                      </a:r>
                    </a:p>
                    <a:p>
                      <a:pPr algn="ctr"/>
                      <a:r>
                        <a:rPr lang="en-GB" sz="1050" kern="1200" dirty="0">
                          <a:solidFill>
                            <a:schemeClr val="tx1"/>
                          </a:solidFill>
                          <a:effectLst/>
                          <a:latin typeface="+mn-lt"/>
                          <a:ea typeface="+mn-ea"/>
                          <a:cs typeface="+mn-cs"/>
                        </a:rPr>
                        <a:t>How to catch 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Snow in the Garden</a:t>
                      </a:r>
                    </a:p>
                    <a:p>
                      <a:pPr algn="ctr"/>
                      <a:endParaRPr lang="en-GB" sz="105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One Snowy Night</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Room on the Broom</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Chinese New Year</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Snow penguin</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What happens when</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The Three Little Pigs</a:t>
                      </a:r>
                    </a:p>
                    <a:p>
                      <a:pPr algn="ctr">
                        <a:lnSpc>
                          <a:spcPct val="115000"/>
                        </a:lnSpc>
                        <a:spcAft>
                          <a:spcPts val="0"/>
                        </a:spcAft>
                      </a:pPr>
                      <a:r>
                        <a:rPr lang="en-GB" sz="1050" dirty="0" err="1">
                          <a:solidFill>
                            <a:schemeClr val="tx1"/>
                          </a:solidFill>
                          <a:effectLst/>
                          <a:latin typeface="+mn-lt"/>
                          <a:ea typeface="Calibri" panose="020F0502020204030204" pitchFamily="34" charset="0"/>
                          <a:cs typeface="Times New Roman" panose="02020603050405020304" pitchFamily="18" charset="0"/>
                        </a:rPr>
                        <a:t>SuperTato</a:t>
                      </a:r>
                      <a:endParaRPr lang="en-GB" sz="1050"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Snow bears</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a:rPr>
                        <a:t>Zog</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A squash and a squeeze</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This is the house that jack built</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a:rPr>
                        <a:t>Mama Panja’s Pancakes</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Katie in London</a:t>
                      </a:r>
                    </a:p>
                    <a:p>
                      <a:pPr algn="ctr">
                        <a:lnSpc>
                          <a:spcPct val="115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rPr>
                        <a:t>The Queen’s Hat/Handbag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Whatever Next!</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solidFill>
                            <a:schemeClr val="tx1"/>
                          </a:solidFill>
                          <a:effectLst/>
                          <a:latin typeface="+mn-lt"/>
                          <a:ea typeface="Calibri" panose="020F0502020204030204" pitchFamily="34" charset="0"/>
                          <a:cs typeface="Times New Roman" panose="02020603050405020304" pitchFamily="18" charset="0"/>
                        </a:rPr>
                        <a:t>How to catch a star!</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Aliens’ love underpants</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Zoom, Rocket, Zoom</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Here come the aliens</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solidFill>
                            <a:schemeClr val="tx1"/>
                          </a:solidFill>
                          <a:effectLst/>
                          <a:latin typeface="+mn-lt"/>
                          <a:ea typeface="Calibri" panose="020F0502020204030204" pitchFamily="34" charset="0"/>
                          <a:cs typeface="Times New Roman" panose="02020603050405020304" pitchFamily="18" charset="0"/>
                        </a:rPr>
                        <a:t>The Bear and the Starry Night</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Piece at last</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 Bear Brown bear what do you see?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 like poetry</a:t>
                      </a:r>
                      <a:endParaRPr lang="en-GB" sz="1050"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Day monkey/Night Monkey</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owl who was afraid of the dark</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Owl Babies</a:t>
                      </a:r>
                      <a:b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Little People Big Dreams </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home for a Pirate</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Night Pirates</a:t>
                      </a:r>
                    </a:p>
                    <a:p>
                      <a:pPr algn="ctr">
                        <a:lnSpc>
                          <a:spcPct val="115000"/>
                        </a:lnSpc>
                        <a:spcAft>
                          <a:spcPts val="0"/>
                        </a:spcAft>
                      </a:pPr>
                      <a:r>
                        <a:rPr lang="en-GB" sz="105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Skullabones</a:t>
                      </a: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Island Five Minutes to Bed</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your imagination</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Easter </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Oi Frog</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Tadpoles Promise</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Laura’s wish</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50" b="1" dirty="0">
                        <a:solidFill>
                          <a:schemeClr val="tx1"/>
                        </a:solidFill>
                        <a:latin typeface="+mn-lt"/>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Billy Goats Gruff </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the Ladybird Heard</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Rosie’s Walk</a:t>
                      </a:r>
                    </a:p>
                    <a:p>
                      <a:pPr algn="ctr">
                        <a:lnSpc>
                          <a:spcPct val="115000"/>
                        </a:lnSpc>
                        <a:spcAft>
                          <a:spcPts val="0"/>
                        </a:spcAft>
                      </a:pPr>
                      <a:r>
                        <a:rPr lang="en-GB" sz="1050" dirty="0">
                          <a:solidFill>
                            <a:schemeClr val="tx1"/>
                          </a:solidFill>
                          <a:effectLst/>
                          <a:latin typeface="Calibri"/>
                          <a:ea typeface="Calibri" panose="020F0502020204030204" pitchFamily="34" charset="0"/>
                          <a:cs typeface="Times New Roman"/>
                        </a:rPr>
                        <a:t>Handa’s Hen</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Jack and the Beanstalk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Jasper’s bean</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enormous turnip</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Titch</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Bonkers about Beetroot</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Oceans</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Oliver’s Vegetables</a:t>
                      </a:r>
                    </a:p>
                    <a:p>
                      <a:pPr algn="ctr">
                        <a:lnSpc>
                          <a:spcPct val="115000"/>
                        </a:lnSpc>
                        <a:spcAft>
                          <a:spcPts val="0"/>
                        </a:spcAft>
                      </a:pPr>
                      <a:r>
                        <a:rPr lang="en-GB" sz="105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Usborn</a:t>
                      </a: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Farmyard tales</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Russell the sheet</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Snail trail</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Caterpillar to butterfly</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hungry caterpillar</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Yucky worms</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Monkey Puzzle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 about minibeasts</a:t>
                      </a:r>
                    </a:p>
                    <a:p>
                      <a:pPr algn="ctr">
                        <a:lnSpc>
                          <a:spcPct val="115000"/>
                        </a:lnSpc>
                        <a:spcAft>
                          <a:spcPts val="0"/>
                        </a:spcAft>
                      </a:pP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Alba the 100 year old fish Somebody Swallowed Stanley</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There’s a shark in the park</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 there somewhere</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Augustus and his smile</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don’t like snakes.</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world your world</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George saves the world by lunch time</a:t>
                      </a:r>
                    </a:p>
                    <a:p>
                      <a:pPr algn="ctr">
                        <a:lnSpc>
                          <a:spcPct val="115000"/>
                        </a:lnSpc>
                        <a:spcAft>
                          <a:spcPts val="0"/>
                        </a:spcAf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Michael Recycle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Dear Zoo!</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The Selfish Crocodile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My World and Me.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After the storm and other Percy the park keeper stories.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Ruby Nettleship and the Ice Lolly Adventure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What if?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Guess what I am</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Rumble in the jungle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Giraffes can’t dance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15653" y="642084"/>
            <a:ext cx="488272" cy="488272"/>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55735">
            <a:off x="8444059" y="568421"/>
            <a:ext cx="789373" cy="78937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6087" y="681620"/>
            <a:ext cx="562977" cy="5629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090735" y="-253229"/>
            <a:ext cx="81059" cy="77199"/>
          </a:xfrm>
          <a:prstGeom prst="rect">
            <a:avLst/>
          </a:prstGeom>
        </p:spPr>
      </p:pic>
      <p:pic>
        <p:nvPicPr>
          <p:cNvPr id="10" name="Picture 9"/>
          <p:cNvPicPr>
            <a:picLocks noChangeAspect="1"/>
          </p:cNvPicPr>
          <p:nvPr/>
        </p:nvPicPr>
        <p:blipFill>
          <a:blip r:embed="rId7"/>
          <a:stretch>
            <a:fillRect/>
          </a:stretch>
        </p:blipFill>
        <p:spPr>
          <a:xfrm>
            <a:off x="10114393" y="534159"/>
            <a:ext cx="569862" cy="595378"/>
          </a:xfrm>
          <a:prstGeom prst="rect">
            <a:avLst/>
          </a:prstGeom>
        </p:spPr>
      </p:pic>
      <p:pic>
        <p:nvPicPr>
          <p:cNvPr id="1026" name="Picture 2" descr="600+ Free Fire Truck &amp;amp; Fire Images">
            <a:extLst>
              <a:ext uri="{FF2B5EF4-FFF2-40B4-BE49-F238E27FC236}">
                <a16:creationId xmlns:a16="http://schemas.microsoft.com/office/drawing/2014/main" id="{C907CD04-8DBF-4FAA-A9C1-066297656E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137412" flipH="1">
            <a:off x="5096190" y="786287"/>
            <a:ext cx="824627" cy="4123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CF2BBD5-4689-438E-AD0E-C6F9A05A4A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7641" y="646273"/>
            <a:ext cx="557040" cy="530514"/>
          </a:xfrm>
          <a:prstGeom prst="rect">
            <a:avLst/>
          </a:prstGeom>
        </p:spPr>
      </p:pic>
    </p:spTree>
    <p:extLst>
      <p:ext uri="{BB962C8B-B14F-4D97-AF65-F5344CB8AC3E}">
        <p14:creationId xmlns:p14="http://schemas.microsoft.com/office/powerpoint/2010/main" val="73336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01110008"/>
              </p:ext>
            </p:extLst>
          </p:nvPr>
        </p:nvGraphicFramePr>
        <p:xfrm>
          <a:off x="366318" y="476214"/>
          <a:ext cx="11459364" cy="618744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7741">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solidFill>
                            <a:schemeClr val="tx1"/>
                          </a:solidFill>
                          <a:latin typeface="Amatic SC"/>
                          <a:cs typeface="Amatic SC"/>
                        </a:rPr>
                        <a:t>People who help us</a:t>
                      </a:r>
                    </a:p>
                    <a:p>
                      <a:pPr algn="ctr"/>
                      <a:endParaRPr lang="en-US" sz="105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chemeClr val="tx1"/>
                          </a:solidFill>
                          <a:latin typeface="Amatic SC" panose="00000500000000000000" pitchFamily="2" charset="-79"/>
                          <a:cs typeface="Amatic SC" panose="00000500000000000000" pitchFamily="2" charset="-79"/>
                        </a:rPr>
                        <a:t>Adventure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chemeClr val="tx1"/>
                          </a:solidFill>
                          <a:latin typeface="Amatic SC" panose="00000500000000000000" pitchFamily="2" charset="-79"/>
                          <a:cs typeface="Amatic SC" panose="00000500000000000000" pitchFamily="2" charset="-79"/>
                        </a:rPr>
                        <a:t>Growing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panose="00000500000000000000" pitchFamily="2" charset="-79"/>
                          <a:cs typeface="Amatic SC" panose="00000500000000000000" pitchFamily="2" charset="-79"/>
                        </a:rPr>
                        <a:t>RAINFOREST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7351">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In the Moorland schools</a:t>
                      </a:r>
                      <a:r>
                        <a:rPr lang="en-US" sz="1200" b="0" i="1" kern="1200" dirty="0">
                          <a:solidFill>
                            <a:schemeClr val="dk1"/>
                          </a:solidFill>
                          <a:effectLst/>
                          <a:latin typeface="+mn-lt"/>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endParaRPr lang="en-US" sz="1200" b="0" i="1" kern="1200" dirty="0">
                        <a:solidFill>
                          <a:schemeClr val="dk1"/>
                        </a:solidFill>
                        <a:effectLst/>
                        <a:latin typeface="+mn-lt"/>
                        <a:ea typeface="+mn-ea"/>
                        <a:cs typeface="+mn-cs"/>
                      </a:endParaRP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spTree>
    <p:extLst>
      <p:ext uri="{BB962C8B-B14F-4D97-AF65-F5344CB8AC3E}">
        <p14:creationId xmlns:p14="http://schemas.microsoft.com/office/powerpoint/2010/main" val="71249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97433758"/>
              </p:ext>
            </p:extLst>
          </p:nvPr>
        </p:nvGraphicFramePr>
        <p:xfrm>
          <a:off x="171904" y="512838"/>
          <a:ext cx="11848192" cy="6211099"/>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66150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9222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solidFill>
                            <a:schemeClr val="tx1"/>
                          </a:solidFill>
                          <a:latin typeface="Amatic SC"/>
                          <a:cs typeface="Amatic SC"/>
                        </a:rPr>
                        <a:t>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chemeClr val="tx1"/>
                          </a:solidFill>
                          <a:latin typeface="Amatic SC" panose="00000500000000000000" pitchFamily="2" charset="-79"/>
                          <a:cs typeface="Amatic SC" panose="00000500000000000000" pitchFamily="2" charset="-79"/>
                        </a:rPr>
                        <a:t>Adventure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chemeClr val="tx1"/>
                          </a:solidFill>
                          <a:latin typeface="Amatic SC" panose="00000500000000000000" pitchFamily="2" charset="-79"/>
                          <a:cs typeface="Amatic SC" panose="00000500000000000000" pitchFamily="2" charset="-79"/>
                        </a:rPr>
                        <a:t>Growing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panose="00000500000000000000" pitchFamily="2" charset="-79"/>
                          <a:cs typeface="Amatic SC" panose="00000500000000000000" pitchFamily="2" charset="-79"/>
                        </a:rPr>
                        <a:t>RAINFOREST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392700">
                <a:tc>
                  <a:txBody>
                    <a:bodyPr/>
                    <a:lstStyle/>
                    <a:p>
                      <a:pPr algn="ctr"/>
                      <a:r>
                        <a:rPr lang="en-GB" sz="2400" b="1" dirty="0">
                          <a:latin typeface="Amatic SC" panose="00000500000000000000" pitchFamily="2" charset="-79"/>
                          <a:cs typeface="Amatic SC" panose="00000500000000000000" pitchFamily="2" charset="-79"/>
                        </a:rPr>
                        <a:t>Global Goals</a:t>
                      </a:r>
                      <a:endParaRPr lang="en-GB" sz="2000" b="1" dirty="0">
                        <a:solidFill>
                          <a:srgbClr val="CC66FF"/>
                        </a:solidFill>
                        <a:latin typeface="Amatic SC" panose="00000500000000000000" pitchFamily="2" charset="-79"/>
                        <a:cs typeface="Amatic SC" panose="00000500000000000000" pitchFamily="2" charset="-79"/>
                      </a:endParaRPr>
                    </a:p>
                    <a:p>
                      <a:pPr algn="ctr"/>
                      <a:endParaRPr lang="en-US" sz="5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rtl="0" fontAlgn="base"/>
                      <a:endParaRPr lang="en-US" sz="160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rtl="0" fontAlgn="base"/>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rtl="0" fontAlgn="base"/>
                      <a:endParaRPr lang="en-GB" sz="105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rtl="0" fontAlgn="base"/>
                      <a:endParaRPr lang="en-US" sz="160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rtl="0" fontAlgn="base"/>
                      <a:endParaRPr lang="en-US" sz="1050" b="0" i="0"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rtl="0" fontAlgn="base"/>
                      <a:endParaRPr lang="en-US" sz="105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1417512">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Phonics assessments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Ongoing assessments</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Consultations</a:t>
                      </a:r>
                    </a:p>
                    <a:p>
                      <a:pPr algn="ctr"/>
                      <a:r>
                        <a:rPr lang="en-US" sz="1050" dirty="0">
                          <a:solidFill>
                            <a:schemeClr val="tx1"/>
                          </a:solidFill>
                          <a:latin typeface="+mn-lt"/>
                          <a:cs typeface="Amatic SC" panose="00000500000000000000" pitchFamily="2" charset="-79"/>
                        </a:rPr>
                        <a:t>End</a:t>
                      </a:r>
                      <a:r>
                        <a:rPr lang="en-US" sz="1050" baseline="0" dirty="0">
                          <a:solidFill>
                            <a:schemeClr val="tx1"/>
                          </a:solidFill>
                          <a:latin typeface="+mn-lt"/>
                          <a:cs typeface="Amatic SC" panose="00000500000000000000" pitchFamily="2" charset="-79"/>
                        </a:rPr>
                        <a:t> of </a:t>
                      </a:r>
                      <a:r>
                        <a:rPr lang="en-US" sz="1050" dirty="0">
                          <a:solidFill>
                            <a:schemeClr val="tx1"/>
                          </a:solidFill>
                          <a:latin typeface="+mn-lt"/>
                          <a:cs typeface="Amatic SC" panose="00000500000000000000" pitchFamily="2" charset="-79"/>
                        </a:rPr>
                        <a:t>term Assessments </a:t>
                      </a:r>
                    </a:p>
                    <a:p>
                      <a:pPr algn="ctr"/>
                      <a:r>
                        <a:rPr lang="en-US" sz="1050" dirty="0">
                          <a:solidFill>
                            <a:schemeClr val="tx1"/>
                          </a:solidFill>
                          <a:latin typeface="+mn-lt"/>
                          <a:cs typeface="Amatic SC" panose="00000500000000000000" pitchFamily="2" charset="-79"/>
                        </a:rPr>
                        <a:t>Phonics assessments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 </a:t>
                      </a:r>
                      <a:r>
                        <a:rPr lang="en-US" sz="1050" dirty="0">
                          <a:solidFill>
                            <a:schemeClr val="tx1"/>
                          </a:solidFill>
                          <a:latin typeface="+mn-lt"/>
                          <a:cs typeface="Amatic SC" panose="00000500000000000000" pitchFamily="2" charset="-79"/>
                        </a:rPr>
                        <a:t>Ongoing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Phonics assessments</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Consultations</a:t>
                      </a:r>
                    </a:p>
                    <a:p>
                      <a:pPr algn="ctr"/>
                      <a:r>
                        <a:rPr lang="en-US" sz="1050" dirty="0">
                          <a:solidFill>
                            <a:schemeClr val="tx1"/>
                          </a:solidFill>
                          <a:latin typeface="+mn-lt"/>
                          <a:cs typeface="Amatic SC" panose="00000500000000000000" pitchFamily="2" charset="-79"/>
                        </a:rPr>
                        <a:t>End</a:t>
                      </a:r>
                      <a:r>
                        <a:rPr lang="en-US" sz="1050" baseline="0" dirty="0">
                          <a:solidFill>
                            <a:schemeClr val="tx1"/>
                          </a:solidFill>
                          <a:latin typeface="+mn-lt"/>
                          <a:cs typeface="Amatic SC" panose="00000500000000000000" pitchFamily="2" charset="-79"/>
                        </a:rPr>
                        <a:t> of </a:t>
                      </a:r>
                      <a:r>
                        <a:rPr lang="en-US" sz="1050" dirty="0">
                          <a:solidFill>
                            <a:schemeClr val="tx1"/>
                          </a:solidFill>
                          <a:latin typeface="+mn-lt"/>
                          <a:cs typeface="Amatic SC" panose="00000500000000000000" pitchFamily="2" charset="-79"/>
                        </a:rPr>
                        <a:t>term Assessments </a:t>
                      </a:r>
                    </a:p>
                    <a:p>
                      <a:pPr algn="ctr"/>
                      <a:r>
                        <a:rPr lang="en-US" sz="1050" dirty="0">
                          <a:solidFill>
                            <a:schemeClr val="tx1"/>
                          </a:solidFill>
                          <a:latin typeface="+mn-lt"/>
                          <a:cs typeface="Amatic SC" panose="00000500000000000000" pitchFamily="2" charset="-79"/>
                        </a:rPr>
                        <a:t>Phonics assessments</a:t>
                      </a:r>
                    </a:p>
                    <a:p>
                      <a:pPr algn="ctr"/>
                      <a:r>
                        <a:rPr lang="en-GB" sz="1050" dirty="0">
                          <a:solidFill>
                            <a:schemeClr val="tx1"/>
                          </a:solidFill>
                          <a:latin typeface="+mn-lt"/>
                          <a:cs typeface="Amatic SC" panose="00000500000000000000" pitchFamily="2" charset="-79"/>
                        </a:rPr>
                        <a:t> Moderation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a:solidFill>
                            <a:schemeClr val="tx1"/>
                          </a:solidFill>
                          <a:latin typeface="+mn-lt"/>
                          <a:cs typeface="Amatic SC" panose="00000500000000000000" pitchFamily="2" charset="-79"/>
                        </a:rPr>
                        <a:t>DMAT moderation </a:t>
                      </a: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Reports</a:t>
                      </a:r>
                      <a:r>
                        <a:rPr lang="en-US" sz="1050" baseline="0" dirty="0">
                          <a:solidFill>
                            <a:schemeClr val="tx1"/>
                          </a:solidFill>
                          <a:latin typeface="+mn-lt"/>
                          <a:cs typeface="Amatic SC" panose="00000500000000000000" pitchFamily="2" charset="-79"/>
                        </a:rPr>
                        <a:t> </a:t>
                      </a:r>
                    </a:p>
                    <a:p>
                      <a:pPr algn="ctr"/>
                      <a:r>
                        <a:rPr lang="en-US" sz="1050" dirty="0">
                          <a:solidFill>
                            <a:schemeClr val="tx1"/>
                          </a:solidFill>
                          <a:latin typeface="+mn-lt"/>
                          <a:cs typeface="Amatic SC" panose="00000500000000000000" pitchFamily="2" charset="-79"/>
                        </a:rPr>
                        <a:t>Phonics assessments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038341">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dirty="0">
                          <a:solidFill>
                            <a:schemeClr val="tx1"/>
                          </a:solidFill>
                          <a:latin typeface="+mn-lt"/>
                          <a:cs typeface="Amatic SC" panose="00000500000000000000" pitchFamily="2" charset="-79"/>
                        </a:rPr>
                        <a:t>Dojo involvement</a:t>
                      </a:r>
                    </a:p>
                    <a:p>
                      <a:pPr algn="ctr"/>
                      <a:r>
                        <a:rPr lang="en-GB" sz="1050" dirty="0">
                          <a:solidFill>
                            <a:schemeClr val="tx1"/>
                          </a:solidFill>
                          <a:latin typeface="+mn-lt"/>
                          <a:cs typeface="Amatic SC" panose="00000500000000000000" pitchFamily="2" charset="-79"/>
                        </a:rPr>
                        <a:t>Harvest Festival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Open mornings</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involvement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algn="ctr"/>
                      <a:r>
                        <a:rPr lang="en-US" sz="1050" dirty="0">
                          <a:solidFill>
                            <a:schemeClr val="tx1"/>
                          </a:solidFill>
                          <a:latin typeface="+mn-lt"/>
                          <a:cs typeface="Amatic SC" panose="00000500000000000000" pitchFamily="2" charset="-79"/>
                        </a:rPr>
                        <a:t>Parents Consultations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involvement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involvement</a:t>
                      </a:r>
                    </a:p>
                    <a:p>
                      <a:pPr algn="ctr"/>
                      <a:r>
                        <a:rPr lang="en-US" sz="1050" dirty="0">
                          <a:solidFill>
                            <a:schemeClr val="tx1"/>
                          </a:solidFill>
                          <a:latin typeface="+mn-lt"/>
                          <a:cs typeface="Amatic SC" panose="00000500000000000000" pitchFamily="2" charset="-79"/>
                        </a:rPr>
                        <a:t>Parents Consultations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latin typeface="+mn-lt"/>
                          <a:cs typeface="Amatic SC" panose="00000500000000000000" pitchFamily="2" charset="-79"/>
                        </a:rPr>
                        <a:t>Easter Egg Hunt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involvement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involvement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Amatic SC" panose="00000500000000000000" pitchFamily="2" charset="-79"/>
                        </a:rPr>
                        <a:t>Sports Day</a:t>
                      </a:r>
                      <a:endParaRPr lang="en-GB" sz="1050" b="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Reports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pic>
        <p:nvPicPr>
          <p:cNvPr id="5" name="Picture 4">
            <a:extLst>
              <a:ext uri="{FF2B5EF4-FFF2-40B4-BE49-F238E27FC236}">
                <a16:creationId xmlns:a16="http://schemas.microsoft.com/office/drawing/2014/main" id="{81F32D4E-8ED3-47CC-9F19-B6EF0E208345}"/>
              </a:ext>
            </a:extLst>
          </p:cNvPr>
          <p:cNvPicPr>
            <a:picLocks noChangeAspect="1"/>
          </p:cNvPicPr>
          <p:nvPr/>
        </p:nvPicPr>
        <p:blipFill>
          <a:blip r:embed="rId2"/>
          <a:stretch>
            <a:fillRect/>
          </a:stretch>
        </p:blipFill>
        <p:spPr>
          <a:xfrm>
            <a:off x="9508719" y="1979817"/>
            <a:ext cx="1845081" cy="1867311"/>
          </a:xfrm>
          <a:prstGeom prst="rect">
            <a:avLst/>
          </a:prstGeom>
        </p:spPr>
      </p:pic>
      <p:pic>
        <p:nvPicPr>
          <p:cNvPr id="6" name="Picture 5">
            <a:extLst>
              <a:ext uri="{FF2B5EF4-FFF2-40B4-BE49-F238E27FC236}">
                <a16:creationId xmlns:a16="http://schemas.microsoft.com/office/drawing/2014/main" id="{69E83E66-2F81-4AE0-8674-6DDA14998807}"/>
              </a:ext>
            </a:extLst>
          </p:cNvPr>
          <p:cNvPicPr>
            <a:picLocks noChangeAspect="1"/>
          </p:cNvPicPr>
          <p:nvPr/>
        </p:nvPicPr>
        <p:blipFill>
          <a:blip r:embed="rId3"/>
          <a:stretch>
            <a:fillRect/>
          </a:stretch>
        </p:blipFill>
        <p:spPr>
          <a:xfrm>
            <a:off x="2555640" y="1979817"/>
            <a:ext cx="1845081" cy="1759263"/>
          </a:xfrm>
          <a:prstGeom prst="rect">
            <a:avLst/>
          </a:prstGeom>
        </p:spPr>
      </p:pic>
      <p:pic>
        <p:nvPicPr>
          <p:cNvPr id="7" name="Picture 6">
            <a:extLst>
              <a:ext uri="{FF2B5EF4-FFF2-40B4-BE49-F238E27FC236}">
                <a16:creationId xmlns:a16="http://schemas.microsoft.com/office/drawing/2014/main" id="{EC3C36A4-8EFC-4E15-A758-F29BF45FDC72}"/>
              </a:ext>
            </a:extLst>
          </p:cNvPr>
          <p:cNvPicPr>
            <a:picLocks noChangeAspect="1"/>
          </p:cNvPicPr>
          <p:nvPr/>
        </p:nvPicPr>
        <p:blipFill>
          <a:blip r:embed="rId4"/>
          <a:stretch>
            <a:fillRect/>
          </a:stretch>
        </p:blipFill>
        <p:spPr>
          <a:xfrm>
            <a:off x="6096000" y="1979817"/>
            <a:ext cx="1635135" cy="1656279"/>
          </a:xfrm>
          <a:prstGeom prst="rect">
            <a:avLst/>
          </a:prstGeom>
        </p:spPr>
      </p:pic>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50369633"/>
              </p:ext>
            </p:extLst>
          </p:nvPr>
        </p:nvGraphicFramePr>
        <p:xfrm>
          <a:off x="366318" y="1569853"/>
          <a:ext cx="11459365" cy="4511040"/>
        </p:xfrm>
        <a:graphic>
          <a:graphicData uri="http://schemas.openxmlformats.org/drawingml/2006/table">
            <a:tbl>
              <a:tblPr firstRow="1" bandRow="1">
                <a:tableStyleId>{5C22544A-7EE6-4342-B048-85BDC9FD1C3A}</a:tableStyleId>
              </a:tblPr>
              <a:tblGrid>
                <a:gridCol w="2291873">
                  <a:extLst>
                    <a:ext uri="{9D8B030D-6E8A-4147-A177-3AD203B41FA5}">
                      <a16:colId xmlns:a16="http://schemas.microsoft.com/office/drawing/2014/main" val="2865123548"/>
                    </a:ext>
                  </a:extLst>
                </a:gridCol>
                <a:gridCol w="2291873">
                  <a:extLst>
                    <a:ext uri="{9D8B030D-6E8A-4147-A177-3AD203B41FA5}">
                      <a16:colId xmlns:a16="http://schemas.microsoft.com/office/drawing/2014/main" val="872926247"/>
                    </a:ext>
                  </a:extLst>
                </a:gridCol>
                <a:gridCol w="2291873">
                  <a:extLst>
                    <a:ext uri="{9D8B030D-6E8A-4147-A177-3AD203B41FA5}">
                      <a16:colId xmlns:a16="http://schemas.microsoft.com/office/drawing/2014/main" val="1315738151"/>
                    </a:ext>
                  </a:extLst>
                </a:gridCol>
                <a:gridCol w="2291873">
                  <a:extLst>
                    <a:ext uri="{9D8B030D-6E8A-4147-A177-3AD203B41FA5}">
                      <a16:colId xmlns:a16="http://schemas.microsoft.com/office/drawing/2014/main" val="2709165749"/>
                    </a:ext>
                  </a:extLst>
                </a:gridCol>
                <a:gridCol w="2291873">
                  <a:extLst>
                    <a:ext uri="{9D8B030D-6E8A-4147-A177-3AD203B41FA5}">
                      <a16:colId xmlns:a16="http://schemas.microsoft.com/office/drawing/2014/main" val="2335150482"/>
                    </a:ext>
                  </a:extLst>
                </a:gridCol>
              </a:tblGrid>
              <a:tr h="1421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b="1" dirty="0">
                          <a:solidFill>
                            <a:schemeClr val="tx1"/>
                          </a:solidFill>
                          <a:latin typeface="Amatic SC" panose="00000500000000000000" pitchFamily="2" charset="-79"/>
                          <a:cs typeface="Amatic SC" panose="00000500000000000000" pitchFamily="2" charset="-79"/>
                        </a:rPr>
                        <a:t>BAME main characters</a:t>
                      </a:r>
                    </a:p>
                    <a:p>
                      <a:pPr algn="ctr"/>
                      <a:endParaRPr lang="en-GB" sz="360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Cultural diversity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Neurodiversity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physical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Different families</a:t>
                      </a:r>
                    </a:p>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78034">
                <a:tc>
                  <a:txBody>
                    <a:bodyPr/>
                    <a:lstStyle/>
                    <a:p>
                      <a:pPr marL="0" indent="0">
                        <a:buNone/>
                      </a:pPr>
                      <a:r>
                        <a:rPr lang="en-GB" sz="1600" b="1" dirty="0">
                          <a:latin typeface="+mn-lt"/>
                          <a:cs typeface="Amatic SC" panose="00000500000000000000" pitchFamily="2" charset="-79"/>
                        </a:rPr>
                        <a:t>So much</a:t>
                      </a:r>
                    </a:p>
                    <a:p>
                      <a:pPr marL="0" indent="0">
                        <a:buNone/>
                      </a:pPr>
                      <a:r>
                        <a:rPr lang="en-GB" sz="1600" b="1" dirty="0">
                          <a:latin typeface="+mn-lt"/>
                          <a:cs typeface="Amatic SC" panose="00000500000000000000" pitchFamily="2" charset="-79"/>
                        </a:rPr>
                        <a:t>Astro Girl</a:t>
                      </a:r>
                    </a:p>
                    <a:p>
                      <a:pPr marL="0" indent="0">
                        <a:buNone/>
                      </a:pPr>
                      <a:r>
                        <a:rPr lang="en-GB" sz="1600" b="1" dirty="0">
                          <a:latin typeface="+mn-lt"/>
                          <a:cs typeface="Amatic SC" panose="00000500000000000000" pitchFamily="2" charset="-79"/>
                        </a:rPr>
                        <a:t>Mommy saying</a:t>
                      </a:r>
                    </a:p>
                    <a:p>
                      <a:pPr marL="0" indent="0">
                        <a:buNone/>
                      </a:pPr>
                      <a:r>
                        <a:rPr lang="en-GB" sz="1600" b="1" dirty="0">
                          <a:latin typeface="+mn-lt"/>
                          <a:cs typeface="Amatic SC" panose="00000500000000000000" pitchFamily="2" charset="-79"/>
                        </a:rPr>
                        <a:t>Full, full, full of love</a:t>
                      </a:r>
                    </a:p>
                    <a:p>
                      <a:pPr marL="0" indent="0">
                        <a:buNone/>
                      </a:pPr>
                      <a:r>
                        <a:rPr lang="en-GB" sz="1600" b="1" dirty="0">
                          <a:latin typeface="+mn-lt"/>
                          <a:cs typeface="Amatic SC" panose="00000500000000000000" pitchFamily="2" charset="-79"/>
                        </a:rPr>
                        <a:t>15 things not to do with a puppy</a:t>
                      </a:r>
                    </a:p>
                    <a:p>
                      <a:pPr marL="0" indent="0">
                        <a:buNone/>
                      </a:pPr>
                      <a:r>
                        <a:rPr lang="en-GB" sz="1600" b="1" dirty="0">
                          <a:latin typeface="+mn-lt"/>
                          <a:cs typeface="Amatic SC" panose="00000500000000000000" pitchFamily="2" charset="-79"/>
                        </a:rPr>
                        <a:t>Jabari jumps</a:t>
                      </a:r>
                    </a:p>
                    <a:p>
                      <a:pPr marL="0" indent="0">
                        <a:buNone/>
                      </a:pPr>
                      <a:r>
                        <a:rPr lang="en-GB" sz="1600" b="1" dirty="0">
                          <a:latin typeface="+mn-lt"/>
                          <a:cs typeface="Amatic SC" panose="00000500000000000000" pitchFamily="2" charset="-79"/>
                        </a:rPr>
                        <a:t>Izzy gizmo</a:t>
                      </a:r>
                    </a:p>
                    <a:p>
                      <a:pPr marL="0" indent="0">
                        <a:buNone/>
                      </a:pPr>
                      <a:r>
                        <a:rPr lang="en-GB" sz="1600" b="1" dirty="0">
                          <a:latin typeface="+mn-lt"/>
                          <a:cs typeface="Amatic SC" panose="00000500000000000000" pitchFamily="2" charset="-79"/>
                        </a:rPr>
                        <a:t>Little people big dreams books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6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The big book of families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Maisie’s scrapbook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The Golden domes and silver lanterns </a:t>
                      </a:r>
                    </a:p>
                    <a:p>
                      <a:pPr algn="ctr">
                        <a:lnSpc>
                          <a:spcPct val="107000"/>
                        </a:lnSpc>
                        <a:spcAft>
                          <a:spcPts val="800"/>
                        </a:spcAft>
                      </a:pPr>
                      <a:endParaRPr lang="en-US" sz="1600" dirty="0">
                        <a:solidFill>
                          <a:schemeClr val="bg1">
                            <a:lumMod val="50000"/>
                          </a:schemeClr>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We’re all wonders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Perfectly Norman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Incredible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I see things differently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What makes me a me?</a:t>
                      </a:r>
                    </a:p>
                    <a:p>
                      <a:pPr algn="ctr">
                        <a:lnSpc>
                          <a:spcPct val="115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When Charlie met Emma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Mila gets her super ears</a:t>
                      </a:r>
                      <a:endParaRPr lang="en-US" sz="1600" dirty="0">
                        <a:solidFill>
                          <a:schemeClr val="bg1">
                            <a:lumMod val="50000"/>
                          </a:schemeClr>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20B0604020202020204" charset="-79"/>
                        </a:rPr>
                        <a:t>My pirate mums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20B0604020202020204" charset="-79"/>
                        </a:rPr>
                        <a:t>Peal Power and the girl with two dads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20B0604020202020204" charset="-79"/>
                        </a:rPr>
                        <a:t>We are family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20B0604020202020204" charset="-79"/>
                        </a:rPr>
                        <a:t>More people to love 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20B0604020202020204" charset="-79"/>
                        </a:rPr>
                        <a:t>Our class is a family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matic SC" panose="020B0604020202020204" charset="-79"/>
                        </a:rPr>
                        <a:t>Heather has two mummies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6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5" name="Rectangle 4"/>
          <p:cNvSpPr/>
          <p:nvPr/>
        </p:nvSpPr>
        <p:spPr>
          <a:xfrm>
            <a:off x="1653649" y="360464"/>
            <a:ext cx="10172033" cy="923330"/>
          </a:xfrm>
          <a:prstGeom prst="rect">
            <a:avLst/>
          </a:prstGeom>
        </p:spPr>
        <p:txBody>
          <a:bodyPr wrap="square">
            <a:spAutoFit/>
          </a:bodyPr>
          <a:lstStyle/>
          <a:p>
            <a:pPr algn="ctr"/>
            <a:r>
              <a:rPr lang="en-US" sz="3600" dirty="0">
                <a:latin typeface="Amatic SC" panose="00000500000000000000" pitchFamily="2" charset="-79"/>
                <a:cs typeface="Amatic SC" panose="00000500000000000000" pitchFamily="2" charset="-79"/>
              </a:rPr>
              <a:t>Diversity Texts to be read throughout the year during story time sessions</a:t>
            </a:r>
            <a:br>
              <a:rPr lang="en-GB" dirty="0">
                <a:latin typeface="Amatic SC" panose="00000500000000000000" pitchFamily="2" charset="-79"/>
                <a:cs typeface="Amatic SC" panose="00000500000000000000" pitchFamily="2" charset="-79"/>
              </a:rPr>
            </a:br>
            <a:endParaRPr lang="en-GB" dirty="0"/>
          </a:p>
        </p:txBody>
      </p:sp>
    </p:spTree>
    <p:extLst>
      <p:ext uri="{BB962C8B-B14F-4D97-AF65-F5344CB8AC3E}">
        <p14:creationId xmlns:p14="http://schemas.microsoft.com/office/powerpoint/2010/main" val="139499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50018751"/>
              </p:ext>
            </p:extLst>
          </p:nvPr>
        </p:nvGraphicFramePr>
        <p:xfrm>
          <a:off x="197738" y="485691"/>
          <a:ext cx="11796523" cy="6217920"/>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50885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39102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Adventure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algn="ctr"/>
                      <a:r>
                        <a:rPr lang="en-US" sz="20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a:tc>
                <a:extLst>
                  <a:ext uri="{0D108BD9-81ED-4DB2-BD59-A6C34878D82A}">
                    <a16:rowId xmlns:a16="http://schemas.microsoft.com/office/drawing/2014/main" val="2272033691"/>
                  </a:ext>
                </a:extLst>
              </a:tr>
              <a:tr h="1031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000" b="0" i="0" dirty="0">
                          <a:latin typeface="+mn-lt"/>
                        </a:rPr>
                        <a:t>The development of children’s spoken language underpins all seven areas of learning and development. Children’s </a:t>
                      </a:r>
                      <a:r>
                        <a:rPr lang="en-US" sz="1000" b="1" i="0" dirty="0">
                          <a:latin typeface="+mn-lt"/>
                        </a:rPr>
                        <a:t>back-and-forth interactions </a:t>
                      </a:r>
                      <a:r>
                        <a:rPr lang="en-US" sz="1000" b="0" i="0" dirty="0">
                          <a:latin typeface="+mn-lt"/>
                        </a:rPr>
                        <a:t>from an early age form the foundations for language and cognitive development. The number and quality of the conversations they have with adults and peers throughout the day in a </a:t>
                      </a:r>
                      <a:r>
                        <a:rPr lang="en-US" sz="1000" b="1" i="0" dirty="0">
                          <a:latin typeface="+mn-lt"/>
                        </a:rPr>
                        <a:t>language-rich environment</a:t>
                      </a:r>
                      <a:r>
                        <a:rPr lang="en-US" sz="1000" b="0" i="0" dirty="0">
                          <a:latin typeface="+mn-lt"/>
                        </a:rPr>
                        <a:t> is crucial. By commenting on what children are interested in or doing, and echoing back what they say with </a:t>
                      </a:r>
                      <a:r>
                        <a:rPr lang="en-US" sz="1000" b="1" i="0" dirty="0">
                          <a:latin typeface="+mn-lt"/>
                        </a:rPr>
                        <a:t>new vocabulary added</a:t>
                      </a:r>
                      <a:r>
                        <a:rPr lang="en-US" sz="1000" b="0" i="0" dirty="0">
                          <a:latin typeface="+mn-lt"/>
                        </a:rPr>
                        <a:t>, practitioners will build children's language effectively</a:t>
                      </a:r>
                      <a:r>
                        <a:rPr lang="en-US" sz="1000" b="1" i="0" dirty="0">
                          <a:latin typeface="+mn-lt"/>
                        </a:rPr>
                        <a:t>. Reading frequently to children</a:t>
                      </a:r>
                      <a:r>
                        <a:rPr lang="en-US" sz="1000" b="0" i="0" dirty="0">
                          <a:latin typeface="+mn-lt"/>
                        </a:rPr>
                        <a:t>, and </a:t>
                      </a:r>
                      <a:r>
                        <a:rPr lang="en-US" sz="1000" b="1" i="0" dirty="0">
                          <a:latin typeface="+mn-lt"/>
                        </a:rPr>
                        <a:t>engaging them actively in stories</a:t>
                      </a:r>
                      <a:r>
                        <a:rPr lang="en-US" sz="1000" b="0" i="0" dirty="0">
                          <a:latin typeface="+mn-lt"/>
                        </a:rPr>
                        <a:t>, non-fiction, rhymes and poems, and then providing them with extensive opportunities to use and </a:t>
                      </a:r>
                      <a:r>
                        <a:rPr lang="en-US" sz="1000" b="1" i="0" dirty="0">
                          <a:latin typeface="+mn-lt"/>
                        </a:rPr>
                        <a:t>embed new words in a range of contexts, </a:t>
                      </a:r>
                      <a:r>
                        <a:rPr lang="en-US" sz="1000" b="0" i="0" dirty="0">
                          <a:latin typeface="+mn-lt"/>
                        </a:rPr>
                        <a:t>will give children the opportunity to thrive. Through </a:t>
                      </a:r>
                      <a:r>
                        <a:rPr lang="en-US" sz="1000" b="1" i="0" dirty="0">
                          <a:latin typeface="+mn-lt"/>
                        </a:rPr>
                        <a:t>conversation, story-telling and role play</a:t>
                      </a:r>
                      <a:r>
                        <a:rPr lang="en-US" sz="1000" b="0" i="0" dirty="0">
                          <a:latin typeface="+mn-lt"/>
                        </a:rPr>
                        <a:t>, where children </a:t>
                      </a:r>
                      <a:r>
                        <a:rPr lang="en-US" sz="1000" b="1" i="0" dirty="0">
                          <a:latin typeface="+mn-lt"/>
                        </a:rPr>
                        <a:t>share their ideas </a:t>
                      </a:r>
                      <a:r>
                        <a:rPr lang="en-US" sz="1000" b="0" i="0" dirty="0">
                          <a:latin typeface="+mn-lt"/>
                        </a:rPr>
                        <a:t>with support and </a:t>
                      </a:r>
                      <a:r>
                        <a:rPr lang="en-US" sz="1000" b="1" i="0" dirty="0">
                          <a:latin typeface="+mn-lt"/>
                        </a:rPr>
                        <a:t>modelling</a:t>
                      </a:r>
                      <a:r>
                        <a:rPr lang="en-US" sz="1000" b="0" i="0" dirty="0">
                          <a:latin typeface="+mn-lt"/>
                        </a:rPr>
                        <a:t> from their teacher, and sensitive questioning that invites them to elaborate, children become comfortable using a </a:t>
                      </a:r>
                      <a:r>
                        <a:rPr lang="en-US" sz="1000" b="1" i="0" dirty="0">
                          <a:latin typeface="+mn-lt"/>
                        </a:rPr>
                        <a:t>rich range of vocabulary </a:t>
                      </a:r>
                      <a:r>
                        <a:rPr lang="en-US" sz="1000" b="0" i="0" dirty="0">
                          <a:latin typeface="+mn-lt"/>
                        </a:rPr>
                        <a:t>and </a:t>
                      </a:r>
                      <a:r>
                        <a:rPr lang="en-US" sz="1000" b="1" i="0" dirty="0">
                          <a:latin typeface="+mn-lt"/>
                        </a:rPr>
                        <a:t>language structures.</a:t>
                      </a:r>
                      <a:endParaRPr lang="en-US" sz="10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3876281">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000" b="1" dirty="0">
                          <a:latin typeface="Amatic SC" panose="00000500000000000000" pitchFamily="2" charset="-79"/>
                          <a:cs typeface="Amatic SC" panose="00000500000000000000" pitchFamily="2" charset="-79"/>
                        </a:rPr>
                        <a:t>Daily story time using high</a:t>
                      </a:r>
                      <a:r>
                        <a:rPr lang="en-US" sz="2000" b="1" baseline="0" dirty="0">
                          <a:latin typeface="Amatic SC" panose="00000500000000000000" pitchFamily="2" charset="-79"/>
                          <a:cs typeface="Amatic SC" panose="00000500000000000000" pitchFamily="2" charset="-79"/>
                        </a:rPr>
                        <a:t> quality texts</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1" dirty="0">
                          <a:solidFill>
                            <a:schemeClr val="tx1"/>
                          </a:solidFill>
                          <a:latin typeface="+mn-lt"/>
                          <a:cs typeface="Amatic SC" panose="00000500000000000000" pitchFamily="2" charset="-79"/>
                        </a:rPr>
                        <a:t>Welcome to EYFS </a:t>
                      </a:r>
                    </a:p>
                    <a:p>
                      <a:pPr algn="ctr"/>
                      <a:r>
                        <a:rPr lang="en-US" sz="900" b="0" dirty="0">
                          <a:solidFill>
                            <a:schemeClr val="tx1"/>
                          </a:solidFill>
                          <a:latin typeface="+mn-lt"/>
                          <a:cs typeface="Amatic SC" panose="00000500000000000000" pitchFamily="2" charset="-79"/>
                        </a:rPr>
                        <a:t>Settling in activities </a:t>
                      </a:r>
                    </a:p>
                    <a:p>
                      <a:pPr algn="ctr"/>
                      <a:r>
                        <a:rPr lang="en-US" sz="900" b="0" dirty="0">
                          <a:solidFill>
                            <a:schemeClr val="tx1"/>
                          </a:solidFill>
                          <a:latin typeface="+mn-lt"/>
                          <a:cs typeface="Amatic SC" panose="00000500000000000000" pitchFamily="2" charset="-79"/>
                        </a:rPr>
                        <a:t>Making friends </a:t>
                      </a:r>
                    </a:p>
                    <a:p>
                      <a:pPr algn="ctr"/>
                      <a:r>
                        <a:rPr lang="en-US" sz="900" dirty="0">
                          <a:latin typeface="+mn-lt"/>
                        </a:rPr>
                        <a:t>Children talking about experiences that are familiar to them</a:t>
                      </a:r>
                    </a:p>
                    <a:p>
                      <a:pPr algn="ctr"/>
                      <a:r>
                        <a:rPr lang="en-US" sz="900" b="0" dirty="0">
                          <a:solidFill>
                            <a:schemeClr val="tx1"/>
                          </a:solidFill>
                          <a:latin typeface="+mn-lt"/>
                          <a:cs typeface="Amatic SC" panose="00000500000000000000" pitchFamily="2" charset="-79"/>
                        </a:rPr>
                        <a:t>What are your passions / goals / dreams? </a:t>
                      </a:r>
                    </a:p>
                    <a:p>
                      <a:pPr algn="ctr"/>
                      <a:r>
                        <a:rPr lang="en-GB" sz="900" b="0" baseline="0" dirty="0">
                          <a:solidFill>
                            <a:schemeClr val="tx1"/>
                          </a:solidFill>
                          <a:effectLst/>
                          <a:latin typeface="+mn-lt"/>
                          <a:ea typeface="Calibri" panose="020F0502020204030204" pitchFamily="34" charset="0"/>
                          <a:cs typeface="Amatic SC" panose="00000500000000000000" pitchFamily="2" charset="-79"/>
                        </a:rPr>
                        <a:t>Show an </a:t>
                      </a:r>
                      <a:r>
                        <a:rPr lang="en-GB" sz="900" dirty="0">
                          <a:effectLst/>
                          <a:latin typeface="+mn-lt"/>
                          <a:ea typeface="Calibri" panose="020F0502020204030204" pitchFamily="34" charset="0"/>
                          <a:cs typeface="Times New Roman" panose="02020603050405020304" pitchFamily="18" charset="0"/>
                        </a:rPr>
                        <a:t>interest in the lives of other people</a:t>
                      </a:r>
                    </a:p>
                    <a:p>
                      <a:pPr algn="ctr"/>
                      <a:r>
                        <a:rPr lang="en-GB" sz="900" dirty="0">
                          <a:effectLst/>
                          <a:latin typeface="+mn-lt"/>
                          <a:ea typeface="Calibri" panose="020F0502020204030204" pitchFamily="34" charset="0"/>
                          <a:cs typeface="Times New Roman" panose="02020603050405020304" pitchFamily="18" charset="0"/>
                        </a:rPr>
                        <a:t>Follow instructions (settling in, putting my</a:t>
                      </a:r>
                      <a:r>
                        <a:rPr lang="en-GB" sz="900" baseline="0" dirty="0">
                          <a:effectLst/>
                          <a:latin typeface="+mn-lt"/>
                          <a:ea typeface="Calibri" panose="020F0502020204030204" pitchFamily="34" charset="0"/>
                          <a:cs typeface="Times New Roman" panose="02020603050405020304" pitchFamily="18" charset="0"/>
                        </a:rPr>
                        <a:t> things away)</a:t>
                      </a:r>
                    </a:p>
                    <a:p>
                      <a:pPr algn="ctr"/>
                      <a:r>
                        <a:rPr lang="en-GB" sz="900" baseline="0" dirty="0">
                          <a:effectLst/>
                          <a:latin typeface="+mn-lt"/>
                          <a:ea typeface="Calibri" panose="020F0502020204030204" pitchFamily="34" charset="0"/>
                          <a:cs typeface="Times New Roman" panose="02020603050405020304" pitchFamily="18" charset="0"/>
                        </a:rPr>
                        <a:t>Showing an understanding of preposition. </a:t>
                      </a:r>
                      <a:endParaRPr lang="en-GB" sz="900" dirty="0">
                        <a:effectLst/>
                        <a:latin typeface="+mn-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Develop vocabulary: Introducing new vocabulary each day. new vocabulary </a:t>
                      </a:r>
                      <a:r>
                        <a:rPr lang="en-US" sz="900" dirty="0">
                          <a:latin typeface="+mn-lt"/>
                        </a:rPr>
                        <a:t>Model talk routines through the day. For example, arriving in school: “Good morning, how are you?”</a:t>
                      </a:r>
                      <a:r>
                        <a:rPr lang="en-GB" sz="900" dirty="0">
                          <a:effectLst/>
                          <a:latin typeface="+mn-lt"/>
                          <a:ea typeface="Calibri" panose="020F0502020204030204" pitchFamily="34" charset="0"/>
                          <a:cs typeface="Times New Roman" panose="02020603050405020304" pitchFamily="18" charset="0"/>
                        </a:rPr>
                        <a:t>)</a:t>
                      </a:r>
                      <a:r>
                        <a:rPr lang="en-GB" sz="900" baseline="0" dirty="0">
                          <a:effectLst/>
                          <a:latin typeface="+mn-lt"/>
                          <a:ea typeface="Calibri" panose="020F0502020204030204" pitchFamily="34" charset="0"/>
                          <a:cs typeface="Times New Roman" panose="02020603050405020304" pitchFamily="18" charset="0"/>
                        </a:rPr>
                        <a:t> </a:t>
                      </a:r>
                      <a:r>
                        <a:rPr lang="en-US" sz="900" dirty="0">
                          <a:latin typeface="+mn-lt"/>
                        </a:rPr>
                        <a:t>Learn rhymes, poems and songs. – Introducing rhyming bags. </a:t>
                      </a:r>
                      <a:endParaRPr lang="en-GB" sz="900" b="0" dirty="0">
                        <a:solidFill>
                          <a:schemeClr val="tx1"/>
                        </a:solidFill>
                        <a:latin typeface="+mn-lt"/>
                        <a:cs typeface="Amatic SC" panose="00000500000000000000" pitchFamily="2" charset="-79"/>
                      </a:endParaRPr>
                    </a:p>
                    <a:p>
                      <a:pPr algn="ctr"/>
                      <a:r>
                        <a:rPr lang="en-US" sz="900" b="0" dirty="0">
                          <a:solidFill>
                            <a:schemeClr val="tx1"/>
                          </a:solidFill>
                          <a:latin typeface="+mn-lt"/>
                          <a:cs typeface="Amatic SC" panose="00000500000000000000" pitchFamily="2" charset="-79"/>
                        </a:rPr>
                        <a:t>Listening and responding to stories. Joining in with repeating phrases. </a:t>
                      </a:r>
                    </a:p>
                    <a:p>
                      <a:pPr algn="ctr"/>
                      <a:r>
                        <a:rPr lang="en-GB" sz="900" baseline="0" dirty="0">
                          <a:effectLst/>
                          <a:latin typeface="+mn-lt"/>
                          <a:ea typeface="Calibri" panose="020F0502020204030204" pitchFamily="34" charset="0"/>
                          <a:cs typeface="Times New Roman" panose="02020603050405020304" pitchFamily="18" charset="0"/>
                        </a:rPr>
                        <a:t>Model using the language of negotiation – May I? Would it be alright ? </a:t>
                      </a:r>
                    </a:p>
                    <a:p>
                      <a:pPr algn="ctr"/>
                      <a:r>
                        <a:rPr lang="en-GB" sz="900" baseline="0" dirty="0">
                          <a:effectLst/>
                          <a:latin typeface="+mn-lt"/>
                          <a:ea typeface="Calibri" panose="020F0502020204030204" pitchFamily="34" charset="0"/>
                          <a:cs typeface="Times New Roman" panose="02020603050405020304" pitchFamily="18" charset="0"/>
                        </a:rPr>
                        <a:t>I like… I dislike…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900" b="1" dirty="0">
                          <a:solidFill>
                            <a:schemeClr val="tx1"/>
                          </a:solidFill>
                          <a:latin typeface="+mn-lt"/>
                          <a:cs typeface="Amatic SC" panose="00000500000000000000" pitchFamily="2" charset="-79"/>
                        </a:rPr>
                        <a:t>Tell me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Talk about family routines</a:t>
                      </a:r>
                      <a:r>
                        <a:rPr lang="en-US" sz="900" b="0" baseline="0" dirty="0">
                          <a:solidFill>
                            <a:schemeClr val="tx1"/>
                          </a:solidFill>
                          <a:latin typeface="+mn-lt"/>
                          <a:cs typeface="Amatic SC" panose="00000500000000000000" pitchFamily="2" charset="-79"/>
                        </a:rPr>
                        <a:t> and special </a:t>
                      </a:r>
                      <a:r>
                        <a:rPr lang="en-GB" sz="900" b="0" baseline="0" dirty="0">
                          <a:solidFill>
                            <a:schemeClr val="tx1"/>
                          </a:solidFill>
                          <a:latin typeface="+mn-lt"/>
                          <a:cs typeface="Amatic SC" panose="00000500000000000000" pitchFamily="2" charset="-79"/>
                        </a:rPr>
                        <a:t>occasions.</a:t>
                      </a:r>
                      <a:endParaRPr lang="en-US" sz="900" b="1" dirty="0">
                        <a:solidFill>
                          <a:schemeClr val="tx1"/>
                        </a:solidFill>
                        <a:latin typeface="+mn-lt"/>
                        <a:cs typeface="Amatic SC" panose="00000500000000000000" pitchFamily="2" charset="-79"/>
                      </a:endParaRPr>
                    </a:p>
                    <a:p>
                      <a:pPr algn="ctr"/>
                      <a:r>
                        <a:rPr lang="en-US" sz="900" b="0" dirty="0">
                          <a:solidFill>
                            <a:schemeClr val="tx1"/>
                          </a:solidFill>
                          <a:latin typeface="+mn-lt"/>
                          <a:cs typeface="Amatic SC" panose="00000500000000000000" pitchFamily="2" charset="-79"/>
                        </a:rPr>
                        <a:t>Introducing new vocabulary each day. </a:t>
                      </a:r>
                    </a:p>
                    <a:p>
                      <a:pPr algn="ctr"/>
                      <a:r>
                        <a:rPr lang="en-US" sz="900" b="0" dirty="0">
                          <a:solidFill>
                            <a:schemeClr val="tx1"/>
                          </a:solidFill>
                          <a:latin typeface="+mn-lt"/>
                          <a:cs typeface="Amatic SC" panose="00000500000000000000" pitchFamily="2" charset="-79"/>
                        </a:rPr>
                        <a:t>Tell me a story - retelling stories: talk for writing</a:t>
                      </a:r>
                    </a:p>
                    <a:p>
                      <a:pPr algn="ctr"/>
                      <a:r>
                        <a:rPr lang="en-US" sz="900" b="0" dirty="0">
                          <a:solidFill>
                            <a:schemeClr val="tx1"/>
                          </a:solidFill>
                          <a:latin typeface="+mn-lt"/>
                          <a:cs typeface="Amatic SC" panose="00000500000000000000" pitchFamily="2" charset="-79"/>
                        </a:rPr>
                        <a:t>Story language </a:t>
                      </a:r>
                    </a:p>
                    <a:p>
                      <a:pPr algn="ctr"/>
                      <a:r>
                        <a:rPr lang="en-US" sz="900" b="0" dirty="0">
                          <a:solidFill>
                            <a:schemeClr val="tx1"/>
                          </a:solidFill>
                          <a:latin typeface="+mn-lt"/>
                          <a:cs typeface="Amatic SC" panose="00000500000000000000" pitchFamily="2" charset="-79"/>
                        </a:rPr>
                        <a:t>Listening and responding to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Talk about the patterns of the text. </a:t>
                      </a:r>
                    </a:p>
                    <a:p>
                      <a:pPr algn="ctr"/>
                      <a:r>
                        <a:rPr lang="en-US" sz="900" b="0" dirty="0">
                          <a:solidFill>
                            <a:schemeClr val="tx1"/>
                          </a:solidFill>
                          <a:latin typeface="+mn-lt"/>
                          <a:cs typeface="Amatic SC" panose="00000500000000000000" pitchFamily="2" charset="-79"/>
                        </a:rPr>
                        <a:t>Following instructions  </a:t>
                      </a:r>
                    </a:p>
                    <a:p>
                      <a:pPr algn="ctr"/>
                      <a:r>
                        <a:rPr lang="en-US" sz="900" b="0" dirty="0">
                          <a:solidFill>
                            <a:schemeClr val="tx1"/>
                          </a:solidFill>
                          <a:latin typeface="+mn-lt"/>
                          <a:cs typeface="Amatic SC" panose="00000500000000000000" pitchFamily="2" charset="-79"/>
                        </a:rPr>
                        <a:t>Takes part in discussion </a:t>
                      </a:r>
                    </a:p>
                    <a:p>
                      <a:pPr algn="ctr"/>
                      <a:r>
                        <a:rPr lang="en-US" sz="900" dirty="0">
                          <a:latin typeface="+mn-lt"/>
                        </a:rPr>
                        <a:t>Understand how to listen carefully and why listening is important.</a:t>
                      </a:r>
                    </a:p>
                    <a:p>
                      <a:pPr algn="ctr"/>
                      <a:r>
                        <a:rPr lang="en-US" sz="900" dirty="0">
                          <a:latin typeface="+mn-lt"/>
                        </a:rPr>
                        <a:t>Choose books that will develop their vocabulary. </a:t>
                      </a:r>
                      <a:endParaRPr lang="en-GB" sz="900" b="0" dirty="0">
                        <a:solidFill>
                          <a:schemeClr val="tx1"/>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mn-lt"/>
                        </a:rPr>
                        <a:t>Learn rhymes, poems and songs.  - Making mistakes and missing out words. </a:t>
                      </a:r>
                      <a:endParaRPr lang="en-GB" sz="900" b="0" dirty="0">
                        <a:solidFill>
                          <a:schemeClr val="tx1"/>
                        </a:solidFill>
                        <a:latin typeface="+mn-lt"/>
                        <a:cs typeface="Amatic SC" panose="00000500000000000000" pitchFamily="2" charset="-79"/>
                      </a:endParaRPr>
                    </a:p>
                    <a:p>
                      <a:pPr algn="l"/>
                      <a:r>
                        <a:rPr lang="en-GB" sz="900" b="0" dirty="0">
                          <a:solidFill>
                            <a:schemeClr val="tx1"/>
                          </a:solidFill>
                          <a:latin typeface="+mn-lt"/>
                          <a:cs typeface="Amatic SC" panose="00000500000000000000" pitchFamily="2" charset="-79"/>
                        </a:rPr>
                        <a:t>Puppet and resource or the children to make up stories. </a:t>
                      </a:r>
                    </a:p>
                    <a:p>
                      <a:pPr algn="l"/>
                      <a:endParaRPr lang="en-GB" sz="900" b="0" dirty="0">
                        <a:solidFill>
                          <a:schemeClr val="tx1"/>
                        </a:solidFill>
                        <a:latin typeface="+mn-lt"/>
                        <a:cs typeface="Amatic SC" panose="00000500000000000000" pitchFamily="2" charset="-79"/>
                      </a:endParaRPr>
                    </a:p>
                    <a:p>
                      <a:pPr algn="l"/>
                      <a:r>
                        <a:rPr lang="en-GB" sz="900" b="0" dirty="0">
                          <a:solidFill>
                            <a:schemeClr val="tx1"/>
                          </a:solidFill>
                          <a:latin typeface="+mn-lt"/>
                          <a:cs typeface="Amatic SC" panose="00000500000000000000" pitchFamily="2" charset="-79"/>
                        </a:rPr>
                        <a:t>I have noticed…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900" b="1" dirty="0">
                          <a:solidFill>
                            <a:schemeClr val="tx1"/>
                          </a:solidFill>
                          <a:latin typeface="+mn-lt"/>
                          <a:cs typeface="Amatic SC" panose="00000500000000000000" pitchFamily="2" charset="-79"/>
                        </a:rPr>
                        <a:t>Tell me why! </a:t>
                      </a:r>
                    </a:p>
                    <a:p>
                      <a:pPr algn="ctr"/>
                      <a:r>
                        <a:rPr lang="en-US" sz="900" b="0" dirty="0">
                          <a:solidFill>
                            <a:schemeClr val="tx1"/>
                          </a:solidFill>
                          <a:latin typeface="+mn-lt"/>
                          <a:cs typeface="Amatic SC" panose="00000500000000000000" pitchFamily="2" charset="-79"/>
                        </a:rPr>
                        <a:t>Introducing new vocabulary each day. </a:t>
                      </a:r>
                    </a:p>
                    <a:p>
                      <a:pPr algn="ctr"/>
                      <a:r>
                        <a:rPr lang="en-US" sz="900" b="0" dirty="0">
                          <a:solidFill>
                            <a:schemeClr val="tx1"/>
                          </a:solidFill>
                          <a:latin typeface="+mn-lt"/>
                          <a:cs typeface="Amatic SC" panose="00000500000000000000" pitchFamily="2" charset="-79"/>
                        </a:rPr>
                        <a:t>Ask’s how and why questions…</a:t>
                      </a:r>
                    </a:p>
                    <a:p>
                      <a:pPr algn="ctr"/>
                      <a:r>
                        <a:rPr lang="en-US" sz="900" b="0" dirty="0">
                          <a:solidFill>
                            <a:schemeClr val="tx1"/>
                          </a:solidFill>
                          <a:latin typeface="+mn-lt"/>
                          <a:cs typeface="Amatic SC" panose="00000500000000000000" pitchFamily="2" charset="-79"/>
                        </a:rPr>
                        <a:t>Retell a story with story language </a:t>
                      </a:r>
                    </a:p>
                    <a:p>
                      <a:pPr algn="ctr"/>
                      <a:r>
                        <a:rPr lang="en-US" sz="900" b="0" dirty="0">
                          <a:solidFill>
                            <a:schemeClr val="tx1"/>
                          </a:solidFill>
                          <a:latin typeface="+mn-lt"/>
                          <a:cs typeface="Amatic SC" panose="00000500000000000000" pitchFamily="2" charset="-79"/>
                        </a:rPr>
                        <a:t>Remember key points from a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Joining in with repeating phrases. </a:t>
                      </a:r>
                    </a:p>
                    <a:p>
                      <a:pPr algn="ctr"/>
                      <a:r>
                        <a:rPr lang="en-US" sz="900" b="0" dirty="0">
                          <a:solidFill>
                            <a:schemeClr val="tx1"/>
                          </a:solidFill>
                          <a:latin typeface="+mn-lt"/>
                          <a:cs typeface="Amatic SC" panose="00000500000000000000" pitchFamily="2" charset="-79"/>
                        </a:rPr>
                        <a:t>Story invention – talk it!</a:t>
                      </a:r>
                    </a:p>
                    <a:p>
                      <a:pPr algn="ctr"/>
                      <a:r>
                        <a:rPr lang="en-US" sz="900" b="0" dirty="0">
                          <a:solidFill>
                            <a:schemeClr val="tx1"/>
                          </a:solidFill>
                          <a:latin typeface="+mn-lt"/>
                          <a:cs typeface="Amatic SC" panose="00000500000000000000" pitchFamily="2" charset="-79"/>
                        </a:rPr>
                        <a:t>Using story books to focus on predictions and explanations. </a:t>
                      </a:r>
                    </a:p>
                    <a:p>
                      <a:pPr algn="ctr"/>
                      <a:r>
                        <a:rPr lang="en-US" sz="900" b="0" dirty="0">
                          <a:solidFill>
                            <a:schemeClr val="tx1"/>
                          </a:solidFill>
                          <a:latin typeface="+mn-lt"/>
                          <a:cs typeface="Amatic SC" panose="00000500000000000000" pitchFamily="2" charset="-79"/>
                        </a:rPr>
                        <a:t>Speculate what might happen if…</a:t>
                      </a:r>
                    </a:p>
                    <a:p>
                      <a:pPr algn="ctr"/>
                      <a:r>
                        <a:rPr lang="en-US" sz="900" dirty="0">
                          <a:latin typeface="+mn-lt"/>
                        </a:rPr>
                        <a:t>Ask questions to find out more and to check they understand what has been said to them.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I can describe events</a:t>
                      </a:r>
                      <a:endParaRPr lang="en-US" sz="900" dirty="0">
                        <a:latin typeface="+mn-lt"/>
                      </a:endParaRPr>
                    </a:p>
                    <a:p>
                      <a:pPr algn="ctr"/>
                      <a:r>
                        <a:rPr lang="en-US" sz="900" dirty="0">
                          <a:latin typeface="+mn-lt"/>
                        </a:rPr>
                        <a:t>Listen to and talk about stories to build familiarity and understanding.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Learn rhymes, poems and songs. </a:t>
                      </a:r>
                      <a:r>
                        <a:rPr lang="en-GB" sz="900" b="0" dirty="0">
                          <a:solidFill>
                            <a:schemeClr val="tx1"/>
                          </a:solidFill>
                          <a:latin typeface="+mn-lt"/>
                          <a:cs typeface="Amatic SC" panose="00000500000000000000" pitchFamily="2" charset="-79"/>
                        </a:rPr>
                        <a:t>Puppet and resource or the children to make up stories.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n-lt"/>
                          <a:cs typeface="Amatic SC" panose="00000500000000000000" pitchFamily="2" charset="-79"/>
                        </a:rPr>
                        <a:t>Because….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900" b="1" kern="1200" dirty="0">
                          <a:solidFill>
                            <a:schemeClr val="dk1"/>
                          </a:solidFill>
                          <a:effectLst/>
                          <a:latin typeface="+mn-lt"/>
                          <a:ea typeface="+mn-ea"/>
                          <a:cs typeface="+mn-cs"/>
                        </a:rPr>
                        <a:t>Explain to me!</a:t>
                      </a:r>
                      <a:endParaRPr lang="en-GB" sz="900" kern="1200" dirty="0">
                        <a:solidFill>
                          <a:schemeClr val="dk1"/>
                        </a:solidFill>
                        <a:effectLst/>
                        <a:latin typeface="+mn-lt"/>
                        <a:ea typeface="+mn-ea"/>
                        <a:cs typeface="+mn-cs"/>
                      </a:endParaRPr>
                    </a:p>
                    <a:p>
                      <a:pPr algn="ctr"/>
                      <a:r>
                        <a:rPr lang="en-US" sz="900" b="0" dirty="0">
                          <a:solidFill>
                            <a:schemeClr val="tx1"/>
                          </a:solidFill>
                          <a:latin typeface="+mn-lt"/>
                          <a:cs typeface="Amatic SC" panose="00000500000000000000" pitchFamily="2" charset="-79"/>
                        </a:rPr>
                        <a:t>Introducing new vocabulary each day. </a:t>
                      </a:r>
                    </a:p>
                    <a:p>
                      <a:pPr algn="ctr"/>
                      <a:r>
                        <a:rPr lang="en-GB" sz="900" kern="1200" dirty="0">
                          <a:solidFill>
                            <a:schemeClr val="dk1"/>
                          </a:solidFill>
                          <a:effectLst/>
                          <a:latin typeface="+mn-lt"/>
                          <a:ea typeface="+mn-ea"/>
                          <a:cs typeface="+mn-cs"/>
                        </a:rPr>
                        <a:t>Reciting poems and songs</a:t>
                      </a:r>
                    </a:p>
                    <a:p>
                      <a:pPr algn="ctr"/>
                      <a:r>
                        <a:rPr lang="en-GB" sz="900" kern="1200" dirty="0">
                          <a:solidFill>
                            <a:schemeClr val="dk1"/>
                          </a:solidFill>
                          <a:effectLst/>
                          <a:latin typeface="+mn-lt"/>
                          <a:ea typeface="+mn-ea"/>
                          <a:cs typeface="+mn-cs"/>
                        </a:rPr>
                        <a:t>I can learn and recite, poems and songs: Rhyme of the week</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Tell me a story - retelling stories: talk for writing</a:t>
                      </a:r>
                      <a:endParaRPr lang="en-GB" sz="900" kern="1200" dirty="0">
                        <a:solidFill>
                          <a:schemeClr val="dk1"/>
                        </a:solidFill>
                        <a:effectLst/>
                        <a:latin typeface="+mn-lt"/>
                        <a:ea typeface="+mn-ea"/>
                        <a:cs typeface="+mn-cs"/>
                      </a:endParaRPr>
                    </a:p>
                    <a:p>
                      <a:pPr algn="ctr"/>
                      <a:r>
                        <a:rPr lang="en-GB" sz="900" kern="1200" dirty="0">
                          <a:solidFill>
                            <a:schemeClr val="dk1"/>
                          </a:solidFill>
                          <a:effectLst/>
                          <a:latin typeface="+mn-lt"/>
                          <a:ea typeface="+mn-ea"/>
                          <a:cs typeface="+mn-cs"/>
                        </a:rPr>
                        <a:t>I can listen to and engage in and talk about</a:t>
                      </a:r>
                      <a:r>
                        <a:rPr lang="en-GB" sz="900" kern="1200" baseline="0" dirty="0">
                          <a:solidFill>
                            <a:schemeClr val="dk1"/>
                          </a:solidFill>
                          <a:effectLst/>
                          <a:latin typeface="+mn-lt"/>
                          <a:ea typeface="+mn-ea"/>
                          <a:cs typeface="+mn-cs"/>
                        </a:rPr>
                        <a:t> selected non-fiction</a:t>
                      </a:r>
                    </a:p>
                    <a:p>
                      <a:pPr algn="ctr"/>
                      <a:r>
                        <a:rPr lang="en-GB" sz="900" kern="1200" baseline="0" dirty="0">
                          <a:solidFill>
                            <a:schemeClr val="dk1"/>
                          </a:solidFill>
                          <a:effectLst/>
                          <a:latin typeface="+mn-lt"/>
                          <a:ea typeface="+mn-ea"/>
                          <a:cs typeface="+mn-cs"/>
                        </a:rPr>
                        <a:t>I can articulate my ideas and thoughts into well-formed sentences</a:t>
                      </a:r>
                      <a:endParaRPr lang="en-GB" sz="900" kern="1200" dirty="0">
                        <a:solidFill>
                          <a:schemeClr val="dk1"/>
                        </a:solidFill>
                        <a:effectLst/>
                        <a:latin typeface="+mn-lt"/>
                        <a:ea typeface="+mn-ea"/>
                        <a:cs typeface="+mn-cs"/>
                      </a:endParaRPr>
                    </a:p>
                    <a:p>
                      <a:pPr algn="ctr">
                        <a:lnSpc>
                          <a:spcPct val="115000"/>
                        </a:lnSpc>
                        <a:spcAft>
                          <a:spcPts val="1000"/>
                        </a:spcAft>
                      </a:pPr>
                      <a:r>
                        <a:rPr lang="en-GB" sz="900" dirty="0">
                          <a:effectLst/>
                          <a:latin typeface="+mn-lt"/>
                          <a:ea typeface="Calibri" panose="020F0502020204030204" pitchFamily="34" charset="0"/>
                          <a:cs typeface="Times New Roman" panose="02020603050405020304" pitchFamily="18" charset="0"/>
                        </a:rPr>
                        <a:t>I ask questions to find out more</a:t>
                      </a:r>
                    </a:p>
                    <a:p>
                      <a:pPr algn="ctr">
                        <a:lnSpc>
                          <a:spcPct val="115000"/>
                        </a:lnSpc>
                        <a:spcAft>
                          <a:spcPts val="1000"/>
                        </a:spcAft>
                      </a:pPr>
                      <a:r>
                        <a:rPr lang="en-GB" sz="900" dirty="0">
                          <a:effectLst/>
                          <a:latin typeface="+mn-lt"/>
                          <a:ea typeface="Calibri" panose="020F0502020204030204" pitchFamily="34" charset="0"/>
                          <a:cs typeface="Times New Roman" panose="02020603050405020304" pitchFamily="18" charset="0"/>
                        </a:rPr>
                        <a:t>Talk about how they will accomplish a task. </a:t>
                      </a:r>
                    </a:p>
                    <a:p>
                      <a:pPr algn="ctr">
                        <a:lnSpc>
                          <a:spcPct val="115000"/>
                        </a:lnSpc>
                        <a:spcAft>
                          <a:spcPts val="1000"/>
                        </a:spcAft>
                      </a:pPr>
                      <a:r>
                        <a:rPr lang="en-GB" sz="900" dirty="0">
                          <a:effectLst/>
                          <a:latin typeface="+mn-lt"/>
                          <a:ea typeface="Calibri" panose="020F0502020204030204" pitchFamily="34" charset="0"/>
                          <a:cs typeface="Times New Roman" panose="02020603050405020304" pitchFamily="18" charset="0"/>
                        </a:rPr>
                        <a:t>Using the language – “I think that…”</a:t>
                      </a:r>
                    </a:p>
                    <a:p>
                      <a:pPr algn="ctr">
                        <a:lnSpc>
                          <a:spcPct val="115000"/>
                        </a:lnSpc>
                        <a:spcAft>
                          <a:spcPts val="1000"/>
                        </a:spcAft>
                      </a:pPr>
                      <a:r>
                        <a:rPr lang="en-GB" sz="900" dirty="0">
                          <a:effectLst/>
                          <a:latin typeface="+mn-lt"/>
                          <a:ea typeface="Calibri" panose="020F0502020204030204" pitchFamily="34" charset="0"/>
                          <a:cs typeface="Times New Roman" panose="02020603050405020304" pitchFamily="18" charset="0"/>
                        </a:rPr>
                        <a:t>I agree…</a:t>
                      </a:r>
                    </a:p>
                    <a:p>
                      <a:pPr algn="ctr">
                        <a:lnSpc>
                          <a:spcPct val="115000"/>
                        </a:lnSpc>
                        <a:spcAft>
                          <a:spcPts val="1000"/>
                        </a:spcAft>
                      </a:pPr>
                      <a:r>
                        <a:rPr lang="en-GB" sz="900" dirty="0">
                          <a:effectLst/>
                          <a:latin typeface="+mn-lt"/>
                          <a:ea typeface="Calibri" panose="020F0502020204030204" pitchFamily="34" charset="0"/>
                          <a:cs typeface="Times New Roman" panose="02020603050405020304" pitchFamily="18" charset="0"/>
                        </a:rPr>
                        <a:t>I disagree…</a:t>
                      </a:r>
                    </a:p>
                    <a:p>
                      <a:pPr algn="ctr">
                        <a:lnSpc>
                          <a:spcPct val="115000"/>
                        </a:lnSpc>
                        <a:spcAft>
                          <a:spcPts val="1000"/>
                        </a:spcAft>
                      </a:pPr>
                      <a:r>
                        <a:rPr lang="en-GB" sz="900" dirty="0">
                          <a:effectLst/>
                          <a:latin typeface="+mn-lt"/>
                          <a:ea typeface="Calibri" panose="020F0502020204030204" pitchFamily="34" charset="0"/>
                          <a:cs typeface="Times New Roman" panose="02020603050405020304" pitchFamily="18" charset="0"/>
                        </a:rPr>
                        <a:t>In my opinion…</a:t>
                      </a:r>
                    </a:p>
                    <a:p>
                      <a:pPr algn="ctr">
                        <a:lnSpc>
                          <a:spcPct val="115000"/>
                        </a:lnSpc>
                        <a:spcAft>
                          <a:spcPts val="1000"/>
                        </a:spcAft>
                      </a:pPr>
                      <a:r>
                        <a:rPr lang="en-GB" sz="900" dirty="0">
                          <a:effectLst/>
                          <a:latin typeface="+mn-lt"/>
                          <a:ea typeface="Calibri" panose="020F0502020204030204" pitchFamily="34" charset="0"/>
                          <a:cs typeface="Times New Roman" panose="02020603050405020304" pitchFamily="18" charset="0"/>
                        </a:rPr>
                        <a:t>Making up nonsense rhymes..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GB" sz="900" b="1" kern="1200" dirty="0">
                          <a:solidFill>
                            <a:schemeClr val="dk1"/>
                          </a:solidFill>
                          <a:effectLst/>
                          <a:latin typeface="+mn-lt"/>
                          <a:ea typeface="+mn-ea"/>
                          <a:cs typeface="+mn-cs"/>
                        </a:rPr>
                        <a:t>Can</a:t>
                      </a:r>
                      <a:r>
                        <a:rPr lang="en-GB" sz="900" b="1" kern="1200" baseline="0" dirty="0">
                          <a:solidFill>
                            <a:schemeClr val="dk1"/>
                          </a:solidFill>
                          <a:effectLst/>
                          <a:latin typeface="+mn-lt"/>
                          <a:ea typeface="+mn-ea"/>
                          <a:cs typeface="+mn-cs"/>
                        </a:rPr>
                        <a:t> you recount an event?</a:t>
                      </a:r>
                      <a:endParaRPr lang="en-GB" sz="900" b="1" kern="1200" dirty="0">
                        <a:solidFill>
                          <a:schemeClr val="dk1"/>
                        </a:solidFill>
                        <a:effectLst/>
                        <a:latin typeface="+mn-lt"/>
                        <a:ea typeface="+mn-ea"/>
                        <a:cs typeface="+mn-cs"/>
                      </a:endParaRPr>
                    </a:p>
                    <a:p>
                      <a:pPr algn="ctr"/>
                      <a:r>
                        <a:rPr lang="en-US" sz="900" b="0" dirty="0">
                          <a:solidFill>
                            <a:schemeClr val="tx1"/>
                          </a:solidFill>
                          <a:latin typeface="+mn-lt"/>
                          <a:cs typeface="Amatic SC" panose="00000500000000000000" pitchFamily="2" charset="-79"/>
                        </a:rPr>
                        <a:t>Introducing new vocabulary each day. </a:t>
                      </a:r>
                    </a:p>
                    <a:p>
                      <a:pPr algn="ctr"/>
                      <a:r>
                        <a:rPr lang="en-GB" sz="900" kern="1200" dirty="0">
                          <a:solidFill>
                            <a:schemeClr val="dk1"/>
                          </a:solidFill>
                          <a:effectLst/>
                          <a:latin typeface="+mn-lt"/>
                          <a:ea typeface="+mn-ea"/>
                          <a:cs typeface="+mn-cs"/>
                        </a:rPr>
                        <a:t>I can learn and recite, poems and songs: Rhyme of the week</a:t>
                      </a:r>
                    </a:p>
                    <a:p>
                      <a:pPr algn="ctr"/>
                      <a:r>
                        <a:rPr lang="en-GB" sz="900" kern="1200" dirty="0">
                          <a:solidFill>
                            <a:schemeClr val="dk1"/>
                          </a:solidFill>
                          <a:effectLst/>
                          <a:latin typeface="+mn-lt"/>
                          <a:ea typeface="+mn-ea"/>
                          <a:cs typeface="+mn-cs"/>
                        </a:rPr>
                        <a:t>I can listen to, engage in and talk about non-fiction </a:t>
                      </a:r>
                    </a:p>
                    <a:p>
                      <a:pPr algn="ctr"/>
                      <a:r>
                        <a:rPr lang="en-GB" sz="900" kern="1200" dirty="0">
                          <a:solidFill>
                            <a:schemeClr val="dk1"/>
                          </a:solidFill>
                          <a:effectLst/>
                          <a:latin typeface="+mn-lt"/>
                          <a:ea typeface="+mn-ea"/>
                          <a:cs typeface="+mn-cs"/>
                        </a:rPr>
                        <a:t>Using the iPad to take a photograph </a:t>
                      </a:r>
                    </a:p>
                    <a:p>
                      <a:pPr algn="ctr"/>
                      <a:r>
                        <a:rPr lang="en-GB" sz="900" kern="1200" dirty="0">
                          <a:solidFill>
                            <a:schemeClr val="dk1"/>
                          </a:solidFill>
                          <a:effectLst/>
                          <a:latin typeface="+mn-lt"/>
                          <a:ea typeface="+mn-ea"/>
                          <a:cs typeface="+mn-cs"/>
                        </a:rPr>
                        <a:t>I can describe</a:t>
                      </a:r>
                      <a:r>
                        <a:rPr lang="en-GB" sz="900" kern="1200" baseline="0" dirty="0">
                          <a:solidFill>
                            <a:schemeClr val="dk1"/>
                          </a:solidFill>
                          <a:effectLst/>
                          <a:latin typeface="+mn-lt"/>
                          <a:ea typeface="+mn-ea"/>
                          <a:cs typeface="+mn-cs"/>
                        </a:rPr>
                        <a:t> events in some detail: farm trip, frog life cycle</a:t>
                      </a:r>
                    </a:p>
                    <a:p>
                      <a:pPr algn="ctr"/>
                      <a:r>
                        <a:rPr lang="en-GB" sz="900" kern="1200" baseline="0" dirty="0">
                          <a:solidFill>
                            <a:schemeClr val="dk1"/>
                          </a:solidFill>
                          <a:effectLst/>
                          <a:latin typeface="+mn-lt"/>
                          <a:ea typeface="+mn-ea"/>
                          <a:cs typeface="+mn-cs"/>
                        </a:rPr>
                        <a:t>Adult adding words to what the children say. </a:t>
                      </a:r>
                    </a:p>
                    <a:p>
                      <a:pPr algn="ctr"/>
                      <a:endParaRPr lang="en-GB" sz="900" kern="1200" baseline="0" dirty="0">
                        <a:solidFill>
                          <a:schemeClr val="dk1"/>
                        </a:solidFill>
                        <a:effectLst/>
                        <a:latin typeface="+mn-lt"/>
                        <a:ea typeface="+mn-ea"/>
                        <a:cs typeface="+mn-cs"/>
                      </a:endParaRPr>
                    </a:p>
                    <a:p>
                      <a:pPr algn="ctr"/>
                      <a:r>
                        <a:rPr lang="en-GB" sz="900" kern="1200" baseline="0" dirty="0">
                          <a:solidFill>
                            <a:schemeClr val="dk1"/>
                          </a:solidFill>
                          <a:effectLst/>
                          <a:latin typeface="+mn-lt"/>
                          <a:ea typeface="+mn-ea"/>
                          <a:cs typeface="+mn-cs"/>
                        </a:rPr>
                        <a:t>Encourage children to use the language “first, last, next, before, after,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900" b="1" kern="1200" dirty="0">
                          <a:solidFill>
                            <a:schemeClr val="dk1"/>
                          </a:solidFill>
                          <a:effectLst/>
                          <a:latin typeface="+mn-lt"/>
                          <a:ea typeface="+mn-ea"/>
                          <a:cs typeface="+mn-cs"/>
                        </a:rPr>
                        <a:t>Tell</a:t>
                      </a:r>
                      <a:r>
                        <a:rPr lang="en-GB" sz="900" b="1" kern="1200" baseline="0" dirty="0">
                          <a:solidFill>
                            <a:schemeClr val="dk1"/>
                          </a:solidFill>
                          <a:effectLst/>
                          <a:latin typeface="+mn-lt"/>
                          <a:ea typeface="+mn-ea"/>
                          <a:cs typeface="+mn-cs"/>
                        </a:rPr>
                        <a:t> me about differences?</a:t>
                      </a:r>
                      <a:endParaRPr lang="en-GB" sz="900" b="1" kern="1200" dirty="0">
                        <a:solidFill>
                          <a:schemeClr val="dk1"/>
                        </a:solidFill>
                        <a:effectLst/>
                        <a:latin typeface="+mn-lt"/>
                        <a:ea typeface="+mn-ea"/>
                        <a:cs typeface="+mn-cs"/>
                      </a:endParaRPr>
                    </a:p>
                    <a:p>
                      <a:pPr algn="ctr"/>
                      <a:r>
                        <a:rPr lang="en-US" sz="900" b="0" dirty="0">
                          <a:solidFill>
                            <a:schemeClr val="tx1"/>
                          </a:solidFill>
                          <a:latin typeface="+mn-lt"/>
                          <a:cs typeface="Amatic SC" panose="00000500000000000000" pitchFamily="2" charset="-79"/>
                        </a:rPr>
                        <a:t>Introducing new vocabulary each day. </a:t>
                      </a:r>
                    </a:p>
                    <a:p>
                      <a:pPr algn="ctr"/>
                      <a:r>
                        <a:rPr lang="en-GB" sz="900" kern="1200" dirty="0">
                          <a:solidFill>
                            <a:schemeClr val="dk1"/>
                          </a:solidFill>
                          <a:effectLst/>
                          <a:latin typeface="+mn-lt"/>
                          <a:ea typeface="+mn-ea"/>
                          <a:cs typeface="+mn-cs"/>
                        </a:rPr>
                        <a:t>I can learn and recite, poems and songs: Rhyme of the week</a:t>
                      </a:r>
                    </a:p>
                    <a:p>
                      <a:pPr algn="ctr"/>
                      <a:r>
                        <a:rPr lang="en-GB" sz="900" kern="1200" dirty="0">
                          <a:solidFill>
                            <a:schemeClr val="dk1"/>
                          </a:solidFill>
                          <a:effectLst/>
                          <a:latin typeface="+mn-lt"/>
                          <a:ea typeface="+mn-ea"/>
                          <a:cs typeface="+mn-cs"/>
                        </a:rPr>
                        <a:t>I can talk about</a:t>
                      </a:r>
                      <a:r>
                        <a:rPr lang="en-GB" sz="900" kern="1200" baseline="0" dirty="0">
                          <a:solidFill>
                            <a:schemeClr val="dk1"/>
                          </a:solidFill>
                          <a:effectLst/>
                          <a:latin typeface="+mn-lt"/>
                          <a:ea typeface="+mn-ea"/>
                          <a:cs typeface="+mn-cs"/>
                        </a:rPr>
                        <a:t> similarities and differences between things in the past and now </a:t>
                      </a:r>
                    </a:p>
                    <a:p>
                      <a:pPr algn="ctr"/>
                      <a:r>
                        <a:rPr lang="en-GB" sz="900" kern="1200" baseline="0" dirty="0">
                          <a:solidFill>
                            <a:schemeClr val="dk1"/>
                          </a:solidFill>
                          <a:effectLst/>
                          <a:latin typeface="+mn-lt"/>
                          <a:ea typeface="+mn-ea"/>
                          <a:cs typeface="+mn-cs"/>
                        </a:rPr>
                        <a:t>I can talk about the experiences I have had at different points in the school year (end of year to pass onto new cohort)</a:t>
                      </a:r>
                    </a:p>
                    <a:p>
                      <a:pPr algn="ctr"/>
                      <a:r>
                        <a:rPr lang="en-GB" sz="900" kern="1200" dirty="0">
                          <a:solidFill>
                            <a:schemeClr val="dk1"/>
                          </a:solidFill>
                          <a:effectLst/>
                          <a:latin typeface="+mn-lt"/>
                          <a:ea typeface="+mn-ea"/>
                          <a:cs typeface="+mn-cs"/>
                        </a:rPr>
                        <a:t> </a:t>
                      </a:r>
                    </a:p>
                    <a:p>
                      <a:pPr algn="l"/>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200" y="297860"/>
            <a:ext cx="595720" cy="595720"/>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154808832"/>
              </p:ext>
            </p:extLst>
          </p:nvPr>
        </p:nvGraphicFramePr>
        <p:xfrm>
          <a:off x="187378" y="467118"/>
          <a:ext cx="11803732" cy="5498750"/>
        </p:xfrm>
        <a:graphic>
          <a:graphicData uri="http://schemas.openxmlformats.org/drawingml/2006/table">
            <a:tbl>
              <a:tblPr firstRow="1" bandRow="1">
                <a:tableStyleId>{5C22544A-7EE6-4342-B048-85BDC9FD1C3A}</a:tableStyleId>
              </a:tblPr>
              <a:tblGrid>
                <a:gridCol w="1664755">
                  <a:extLst>
                    <a:ext uri="{9D8B030D-6E8A-4147-A177-3AD203B41FA5}">
                      <a16:colId xmlns:a16="http://schemas.microsoft.com/office/drawing/2014/main" val="385991600"/>
                    </a:ext>
                  </a:extLst>
                </a:gridCol>
                <a:gridCol w="1475217">
                  <a:extLst>
                    <a:ext uri="{9D8B030D-6E8A-4147-A177-3AD203B41FA5}">
                      <a16:colId xmlns:a16="http://schemas.microsoft.com/office/drawing/2014/main" val="2865123548"/>
                    </a:ext>
                  </a:extLst>
                </a:gridCol>
                <a:gridCol w="1690761">
                  <a:extLst>
                    <a:ext uri="{9D8B030D-6E8A-4147-A177-3AD203B41FA5}">
                      <a16:colId xmlns:a16="http://schemas.microsoft.com/office/drawing/2014/main" val="872926247"/>
                    </a:ext>
                  </a:extLst>
                </a:gridCol>
                <a:gridCol w="1706555">
                  <a:extLst>
                    <a:ext uri="{9D8B030D-6E8A-4147-A177-3AD203B41FA5}">
                      <a16:colId xmlns:a16="http://schemas.microsoft.com/office/drawing/2014/main" val="1315738151"/>
                    </a:ext>
                  </a:extLst>
                </a:gridCol>
                <a:gridCol w="1740910">
                  <a:extLst>
                    <a:ext uri="{9D8B030D-6E8A-4147-A177-3AD203B41FA5}">
                      <a16:colId xmlns:a16="http://schemas.microsoft.com/office/drawing/2014/main" val="2709165749"/>
                    </a:ext>
                  </a:extLst>
                </a:gridCol>
                <a:gridCol w="1853780">
                  <a:extLst>
                    <a:ext uri="{9D8B030D-6E8A-4147-A177-3AD203B41FA5}">
                      <a16:colId xmlns:a16="http://schemas.microsoft.com/office/drawing/2014/main" val="788233820"/>
                    </a:ext>
                  </a:extLst>
                </a:gridCol>
                <a:gridCol w="1671754">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adventure!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10350">
                <a:tc>
                  <a:txBody>
                    <a:bodyPr/>
                    <a:lstStyle/>
                    <a:p>
                      <a:pPr algn="ctr"/>
                      <a:r>
                        <a:rPr lang="en-US" sz="1400" b="1" dirty="0">
                          <a:latin typeface="Amatic SC" panose="00000500000000000000" pitchFamily="2" charset="-79"/>
                          <a:cs typeface="Amatic SC" panose="00000500000000000000" pitchFamily="2" charset="-79"/>
                        </a:rPr>
                        <a:t>Personal, Social and Emotional Development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900" dirty="0"/>
                        <a:t>Children’s personal, social and emotional development (PSED) is </a:t>
                      </a:r>
                      <a:r>
                        <a:rPr lang="en-US" sz="900" b="1" dirty="0"/>
                        <a:t>crucial for children to lead healthy and happy lives</a:t>
                      </a:r>
                      <a:r>
                        <a:rPr lang="en-US" sz="900" dirty="0"/>
                        <a:t>, and is fundamental to their cognitive development. Underpinning their personal development are the important attachments that </a:t>
                      </a:r>
                      <a:r>
                        <a:rPr lang="en-US" sz="900" b="1" dirty="0"/>
                        <a:t>shape their social world</a:t>
                      </a:r>
                      <a:r>
                        <a:rPr lang="en-US" sz="900" dirty="0"/>
                        <a:t>. Strong, warm and supportive  relationships with adults enable children to learn how to </a:t>
                      </a:r>
                      <a:r>
                        <a:rPr lang="en-US" sz="900" b="1" dirty="0"/>
                        <a:t>understand their own feelings and those of others</a:t>
                      </a:r>
                      <a:r>
                        <a:rPr lang="en-US" sz="900" dirty="0"/>
                        <a:t>. Children should be supported to </a:t>
                      </a:r>
                      <a:r>
                        <a:rPr lang="en-US" sz="900" b="1" dirty="0"/>
                        <a:t>manage emotions, develop a positive sense of self, set themselves simple goals, have confidence in their own abilities, to persist</a:t>
                      </a:r>
                      <a:r>
                        <a:rPr lang="en-US" sz="900" dirty="0"/>
                        <a:t> and wait for what they want and direct attention as necessary. Through adult modelling and guidance, they will learn </a:t>
                      </a:r>
                      <a:r>
                        <a:rPr lang="en-US" sz="900" b="1" dirty="0"/>
                        <a:t>how to look after their bodies, including healthy eating</a:t>
                      </a:r>
                      <a:r>
                        <a:rPr lang="en-US" sz="900" dirty="0"/>
                        <a:t>, and manage personal needs independently. Through supported interaction with other children, they learn how to make good friendships, co-operate and resolve conflicts peaceably. These attributes will provide a secure platform from which </a:t>
                      </a:r>
                      <a:r>
                        <a:rPr lang="en-US" sz="900" b="1" dirty="0"/>
                        <a:t>children can achieve at school and in later life.</a:t>
                      </a:r>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r>
                        <a:rPr lang="en-US" sz="2000" b="1" dirty="0">
                          <a:latin typeface="Amatic SC" panose="00000500000000000000" pitchFamily="2" charset="-79"/>
                          <a:cs typeface="Amatic SC" panose="00000500000000000000" pitchFamily="2" charset="-79"/>
                        </a:rPr>
                        <a:t>Self regulation</a:t>
                      </a:r>
                    </a:p>
                    <a:p>
                      <a:pPr algn="ctr"/>
                      <a:r>
                        <a:rPr lang="en-US" sz="2000" b="1" dirty="0">
                          <a:latin typeface="Amatic SC" panose="00000500000000000000" pitchFamily="2" charset="-79"/>
                          <a:cs typeface="Amatic SC" panose="00000500000000000000" pitchFamily="2" charset="-79"/>
                        </a:rPr>
                        <a:t>Making relationships</a:t>
                      </a:r>
                    </a:p>
                    <a:p>
                      <a:pPr algn="ctr"/>
                      <a:endParaRPr lang="en-US" sz="2000" b="1" dirty="0">
                        <a:latin typeface="Amatic SC" panose="00000500000000000000" pitchFamily="2" charset="-79"/>
                        <a:cs typeface="Amatic SC" panose="00000500000000000000" pitchFamily="2" charset="-79"/>
                      </a:endParaRPr>
                    </a:p>
                    <a:p>
                      <a:pPr algn="ctr"/>
                      <a:endParaRPr lang="en-US" sz="24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0" i="0" kern="1200" dirty="0">
                          <a:solidFill>
                            <a:schemeClr val="dk1"/>
                          </a:solidFill>
                          <a:effectLst/>
                          <a:latin typeface="+mn-lt"/>
                          <a:ea typeface="+mn-ea"/>
                          <a:cs typeface="+mn-cs"/>
                        </a:rPr>
                        <a:t>SCARF</a:t>
                      </a:r>
                      <a:r>
                        <a:rPr lang="en-GB" sz="1800" b="0" i="0" kern="1200" dirty="0">
                          <a:solidFill>
                            <a:schemeClr val="dk1"/>
                          </a:solidFill>
                          <a:effectLst/>
                          <a:latin typeface="+mn-lt"/>
                          <a:ea typeface="+mn-ea"/>
                          <a:cs typeface="+mn-cs"/>
                        </a:rPr>
                        <a:t> </a:t>
                      </a:r>
                    </a:p>
                    <a:p>
                      <a:pPr algn="ctr"/>
                      <a:r>
                        <a:rPr lang="en-GB" sz="1000" b="1" i="0" kern="1200" dirty="0">
                          <a:solidFill>
                            <a:schemeClr val="dk1"/>
                          </a:solidFill>
                          <a:effectLst/>
                          <a:latin typeface="+mn-lt"/>
                          <a:ea typeface="+mn-ea"/>
                          <a:cs typeface="+mn-cs"/>
                        </a:rPr>
                        <a:t>Me and My Relationships</a:t>
                      </a:r>
                    </a:p>
                    <a:p>
                      <a:pPr algn="ctr"/>
                      <a:r>
                        <a:rPr lang="en-GB" sz="1050" b="0" i="0" u="none" strike="noStrike" kern="1200" dirty="0">
                          <a:solidFill>
                            <a:schemeClr val="dk1"/>
                          </a:solidFill>
                          <a:effectLst/>
                          <a:latin typeface="+mn-lt"/>
                          <a:ea typeface="+mn-ea"/>
                          <a:cs typeface="+mn-cs"/>
                          <a:hlinkClick r:id="rId3"/>
                        </a:rPr>
                        <a:t>All about me</a:t>
                      </a:r>
                      <a:endParaRPr lang="en-GB" sz="1050" b="0" i="0" kern="1200" dirty="0">
                        <a:solidFill>
                          <a:schemeClr val="dk1"/>
                        </a:solidFill>
                        <a:effectLst/>
                        <a:latin typeface="+mn-lt"/>
                        <a:ea typeface="+mn-ea"/>
                        <a:cs typeface="+mn-cs"/>
                      </a:endParaRPr>
                    </a:p>
                    <a:p>
                      <a:pPr algn="ctr"/>
                      <a:r>
                        <a:rPr lang="en-GB" sz="1050" b="0" i="0" u="none" strike="noStrike" kern="1200" dirty="0">
                          <a:solidFill>
                            <a:schemeClr val="dk1"/>
                          </a:solidFill>
                          <a:effectLst/>
                          <a:latin typeface="+mn-lt"/>
                          <a:ea typeface="+mn-ea"/>
                          <a:cs typeface="+mn-cs"/>
                          <a:hlinkClick r:id="rId4"/>
                        </a:rPr>
                        <a:t>What makes me special</a:t>
                      </a:r>
                      <a:endParaRPr lang="en-GB" sz="1050" b="0" i="0" kern="1200" dirty="0">
                        <a:solidFill>
                          <a:schemeClr val="dk1"/>
                        </a:solidFill>
                        <a:effectLst/>
                        <a:latin typeface="+mn-lt"/>
                        <a:ea typeface="+mn-ea"/>
                        <a:cs typeface="+mn-cs"/>
                      </a:endParaRPr>
                    </a:p>
                    <a:p>
                      <a:pPr algn="ctr"/>
                      <a:r>
                        <a:rPr lang="en-GB" sz="1050" b="0" i="0" u="none" strike="noStrike" kern="1200" dirty="0">
                          <a:solidFill>
                            <a:schemeClr val="dk1"/>
                          </a:solidFill>
                          <a:effectLst/>
                          <a:latin typeface="+mn-lt"/>
                          <a:ea typeface="+mn-ea"/>
                          <a:cs typeface="+mn-cs"/>
                          <a:hlinkClick r:id="rId5"/>
                        </a:rPr>
                        <a:t>Me and my special people</a:t>
                      </a:r>
                      <a:endParaRPr lang="en-GB" sz="1050" b="0" i="0" kern="1200" dirty="0">
                        <a:solidFill>
                          <a:schemeClr val="dk1"/>
                        </a:solidFill>
                        <a:effectLst/>
                        <a:latin typeface="+mn-lt"/>
                        <a:ea typeface="+mn-ea"/>
                        <a:cs typeface="+mn-cs"/>
                      </a:endParaRPr>
                    </a:p>
                    <a:p>
                      <a:pPr algn="ctr"/>
                      <a:r>
                        <a:rPr lang="en-GB" sz="1050" b="0" i="0" u="none" strike="noStrike" kern="1200" dirty="0">
                          <a:solidFill>
                            <a:schemeClr val="dk1"/>
                          </a:solidFill>
                          <a:effectLst/>
                          <a:latin typeface="+mn-lt"/>
                          <a:ea typeface="+mn-ea"/>
                          <a:cs typeface="+mn-cs"/>
                          <a:hlinkClick r:id="rId6"/>
                        </a:rPr>
                        <a:t>Who can help me?</a:t>
                      </a:r>
                      <a:endParaRPr lang="en-GB" sz="1050" b="0" i="0" kern="1200" dirty="0">
                        <a:solidFill>
                          <a:schemeClr val="dk1"/>
                        </a:solidFill>
                        <a:effectLst/>
                        <a:latin typeface="+mn-lt"/>
                        <a:ea typeface="+mn-ea"/>
                        <a:cs typeface="+mn-cs"/>
                      </a:endParaRPr>
                    </a:p>
                    <a:p>
                      <a:pPr algn="ctr"/>
                      <a:r>
                        <a:rPr lang="en-GB" sz="1050" b="0" i="0" u="none" strike="noStrike" kern="1200" dirty="0">
                          <a:solidFill>
                            <a:schemeClr val="dk1"/>
                          </a:solidFill>
                          <a:effectLst/>
                          <a:latin typeface="+mn-lt"/>
                          <a:ea typeface="+mn-ea"/>
                          <a:cs typeface="+mn-cs"/>
                          <a:hlinkClick r:id="rId7"/>
                        </a:rPr>
                        <a:t>My feelings</a:t>
                      </a:r>
                      <a:endParaRPr lang="en-GB" sz="1050" b="0" i="0" kern="1200" dirty="0">
                        <a:solidFill>
                          <a:schemeClr val="dk1"/>
                        </a:solidFill>
                        <a:effectLst/>
                        <a:latin typeface="+mn-lt"/>
                        <a:ea typeface="+mn-ea"/>
                        <a:cs typeface="+mn-cs"/>
                      </a:endParaRPr>
                    </a:p>
                    <a:p>
                      <a:pPr algn="ctr"/>
                      <a:r>
                        <a:rPr lang="en-GB" sz="1050" b="0" i="0" u="none" strike="noStrike" kern="1200" dirty="0">
                          <a:solidFill>
                            <a:schemeClr val="dk1"/>
                          </a:solidFill>
                          <a:effectLst/>
                          <a:latin typeface="+mn-lt"/>
                          <a:ea typeface="+mn-ea"/>
                          <a:cs typeface="+mn-cs"/>
                          <a:hlinkClick r:id="rId8"/>
                        </a:rPr>
                        <a:t>My feelings (2)</a:t>
                      </a:r>
                      <a:endParaRPr lang="en-GB" sz="1050" b="0" i="0" u="none" strike="noStrike" kern="1200" dirty="0">
                        <a:solidFill>
                          <a:schemeClr val="dk1"/>
                        </a:solidFill>
                        <a:effectLst/>
                        <a:latin typeface="+mn-lt"/>
                        <a:ea typeface="+mn-ea"/>
                        <a:cs typeface="+mn-cs"/>
                      </a:endParaRPr>
                    </a:p>
                    <a:p>
                      <a:pPr algn="ctr"/>
                      <a:endParaRPr lang="en-GB"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400" b="0" i="0" u="none" kern="1200" dirty="0">
                          <a:solidFill>
                            <a:schemeClr val="tx1"/>
                          </a:solidFill>
                          <a:effectLst/>
                          <a:latin typeface="+mn-lt"/>
                          <a:ea typeface="+mn-ea"/>
                          <a:cs typeface="+mn-cs"/>
                        </a:rPr>
                        <a:t>SCARF</a:t>
                      </a:r>
                    </a:p>
                    <a:p>
                      <a:pPr algn="ctr"/>
                      <a:r>
                        <a:rPr lang="en-GB" sz="1100" b="1" i="0" kern="1200" dirty="0">
                          <a:solidFill>
                            <a:schemeClr val="dk1"/>
                          </a:solidFill>
                          <a:effectLst/>
                          <a:latin typeface="+mn-lt"/>
                          <a:ea typeface="+mn-ea"/>
                          <a:cs typeface="+mn-cs"/>
                        </a:rPr>
                        <a:t>Valuing Difference</a:t>
                      </a:r>
                    </a:p>
                    <a:p>
                      <a:pPr algn="ctr"/>
                      <a:r>
                        <a:rPr lang="en-GB" sz="1100" b="0" i="0" u="none" strike="noStrike" kern="1200" dirty="0">
                          <a:solidFill>
                            <a:schemeClr val="dk1"/>
                          </a:solidFill>
                          <a:effectLst/>
                          <a:latin typeface="+mn-lt"/>
                          <a:ea typeface="+mn-ea"/>
                          <a:cs typeface="+mn-cs"/>
                          <a:hlinkClick r:id="rId9"/>
                        </a:rPr>
                        <a:t>I'm special, you're special</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0"/>
                        </a:rPr>
                        <a:t>Same and different</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1"/>
                        </a:rPr>
                        <a:t>Same and different families</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2"/>
                        </a:rPr>
                        <a:t>Same and different homes</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3"/>
                        </a:rPr>
                        <a:t>I am caring (formerly Kind and caring -1)</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4"/>
                        </a:rPr>
                        <a:t>Kind and caring (2)</a:t>
                      </a:r>
                      <a:endParaRPr lang="en-GB" sz="1100" b="0" i="0" kern="1200" dirty="0">
                        <a:solidFill>
                          <a:schemeClr val="dk1"/>
                        </a:solidFill>
                        <a:effectLst/>
                        <a:latin typeface="+mn-lt"/>
                        <a:ea typeface="+mn-ea"/>
                        <a:cs typeface="+mn-cs"/>
                      </a:endParaRPr>
                    </a:p>
                    <a:p>
                      <a:pPr algn="ctr"/>
                      <a:endParaRPr lang="en-GB" sz="900" b="0" i="0" u="none" kern="1200" dirty="0">
                        <a:solidFill>
                          <a:srgbClr val="00B0F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algn="ctr"/>
                      <a:r>
                        <a:rPr lang="en-GB" sz="1400" i="0" kern="1200" dirty="0">
                          <a:solidFill>
                            <a:schemeClr val="dk1"/>
                          </a:solidFill>
                          <a:effectLst/>
                          <a:latin typeface="+mn-lt"/>
                          <a:ea typeface="+mn-ea"/>
                          <a:cs typeface="+mn-cs"/>
                        </a:rPr>
                        <a:t>SCARF</a:t>
                      </a:r>
                    </a:p>
                    <a:p>
                      <a:pPr algn="ctr"/>
                      <a:r>
                        <a:rPr lang="en-GB" sz="1100" b="1" i="0" kern="1200" dirty="0">
                          <a:solidFill>
                            <a:schemeClr val="dk1"/>
                          </a:solidFill>
                          <a:effectLst/>
                          <a:latin typeface="+mn-lt"/>
                          <a:ea typeface="+mn-ea"/>
                          <a:cs typeface="+mn-cs"/>
                        </a:rPr>
                        <a:t>Keeping Myself Safe</a:t>
                      </a:r>
                    </a:p>
                    <a:p>
                      <a:pPr algn="ctr"/>
                      <a:r>
                        <a:rPr lang="en-GB" sz="1100" b="0" i="0" u="none" strike="noStrike" kern="1200" dirty="0">
                          <a:solidFill>
                            <a:schemeClr val="dk1"/>
                          </a:solidFill>
                          <a:effectLst/>
                          <a:latin typeface="+mn-lt"/>
                          <a:ea typeface="+mn-ea"/>
                          <a:cs typeface="+mn-cs"/>
                          <a:hlinkClick r:id="rId15"/>
                        </a:rPr>
                        <a:t>What's safe to go onto my body</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6"/>
                        </a:rPr>
                        <a:t>Keeping Myself Safe - What's safe to go into my body (including medicines)</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7"/>
                        </a:rPr>
                        <a:t>Safe indoors and outdoors</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8"/>
                        </a:rPr>
                        <a:t>Listening to my feelings</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19"/>
                        </a:rPr>
                        <a:t>Keeping safe online</a:t>
                      </a:r>
                      <a:endParaRPr lang="en-GB" sz="1100" b="0" i="0" kern="1200" dirty="0">
                        <a:solidFill>
                          <a:schemeClr val="dk1"/>
                        </a:solidFill>
                        <a:effectLst/>
                        <a:latin typeface="+mn-lt"/>
                        <a:ea typeface="+mn-ea"/>
                        <a:cs typeface="+mn-cs"/>
                      </a:endParaRPr>
                    </a:p>
                    <a:p>
                      <a:pPr algn="ctr"/>
                      <a:r>
                        <a:rPr lang="en-GB" sz="1100" b="0" i="0" u="none" strike="noStrike" kern="1200" dirty="0">
                          <a:solidFill>
                            <a:schemeClr val="dk1"/>
                          </a:solidFill>
                          <a:effectLst/>
                          <a:latin typeface="+mn-lt"/>
                          <a:ea typeface="+mn-ea"/>
                          <a:cs typeface="+mn-cs"/>
                          <a:hlinkClick r:id="rId20"/>
                        </a:rPr>
                        <a:t>People who help to keep me safe</a:t>
                      </a:r>
                      <a:endParaRPr lang="en-GB" sz="1100" b="0" i="0" kern="1200" dirty="0">
                        <a:solidFill>
                          <a:schemeClr val="dk1"/>
                        </a:solidFill>
                        <a:effectLst/>
                        <a:latin typeface="+mn-lt"/>
                        <a:ea typeface="+mn-ea"/>
                        <a:cs typeface="+mn-cs"/>
                      </a:endParaRPr>
                    </a:p>
                    <a:p>
                      <a:endParaRPr lang="en-GB" sz="900" i="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SCARF</a:t>
                      </a:r>
                    </a:p>
                    <a:p>
                      <a:pPr algn="ctr"/>
                      <a:r>
                        <a:rPr lang="en-GB" sz="1100" b="1" i="0" dirty="0">
                          <a:solidFill>
                            <a:srgbClr val="333333"/>
                          </a:solidFill>
                          <a:effectLst/>
                          <a:latin typeface="+mn-lt"/>
                        </a:rPr>
                        <a:t>Rights and </a:t>
                      </a:r>
                      <a:r>
                        <a:rPr lang="en-GB" sz="1100" b="1" i="0" dirty="0" err="1">
                          <a:solidFill>
                            <a:srgbClr val="333333"/>
                          </a:solidFill>
                          <a:effectLst/>
                          <a:latin typeface="+mn-lt"/>
                        </a:rPr>
                        <a:t>Responsibilites</a:t>
                      </a:r>
                      <a:r>
                        <a:rPr lang="en-GB" sz="1100" b="0" i="0" dirty="0">
                          <a:solidFill>
                            <a:srgbClr val="FFFFFF"/>
                          </a:solidFill>
                          <a:effectLst/>
                          <a:latin typeface="+mn-lt"/>
                        </a:rPr>
                        <a:t> Plans</a:t>
                      </a:r>
                    </a:p>
                    <a:p>
                      <a:pPr algn="ctr"/>
                      <a:r>
                        <a:rPr lang="en-GB" sz="1100" b="0" i="0" u="none" strike="noStrike" dirty="0">
                          <a:solidFill>
                            <a:srgbClr val="A62B1F"/>
                          </a:solidFill>
                          <a:effectLst/>
                          <a:latin typeface="+mn-lt"/>
                          <a:hlinkClick r:id="rId21">
                            <a:extLst>
                              <a:ext uri="{A12FA001-AC4F-418D-AE19-62706E023703}">
                                <ahyp:hlinkClr xmlns:ahyp="http://schemas.microsoft.com/office/drawing/2018/hyperlinkcolor" val="tx"/>
                              </a:ext>
                            </a:extLst>
                          </a:hlinkClick>
                        </a:rPr>
                        <a:t>Looking after my special people</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22">
                            <a:extLst>
                              <a:ext uri="{A12FA001-AC4F-418D-AE19-62706E023703}">
                                <ahyp:hlinkClr xmlns:ahyp="http://schemas.microsoft.com/office/drawing/2018/hyperlinkcolor" val="tx"/>
                              </a:ext>
                            </a:extLst>
                          </a:hlinkClick>
                        </a:rPr>
                        <a:t>Looking after my friends</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23">
                            <a:extLst>
                              <a:ext uri="{A12FA001-AC4F-418D-AE19-62706E023703}">
                                <ahyp:hlinkClr xmlns:ahyp="http://schemas.microsoft.com/office/drawing/2018/hyperlinkcolor" val="tx"/>
                              </a:ext>
                            </a:extLst>
                          </a:hlinkClick>
                        </a:rPr>
                        <a:t>Being helpful at home and caring for our classroom</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24">
                            <a:extLst>
                              <a:ext uri="{A12FA001-AC4F-418D-AE19-62706E023703}">
                                <ahyp:hlinkClr xmlns:ahyp="http://schemas.microsoft.com/office/drawing/2018/hyperlinkcolor" val="tx"/>
                              </a:ext>
                            </a:extLst>
                          </a:hlinkClick>
                        </a:rPr>
                        <a:t>Caring for our world</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25">
                            <a:extLst>
                              <a:ext uri="{A12FA001-AC4F-418D-AE19-62706E023703}">
                                <ahyp:hlinkClr xmlns:ahyp="http://schemas.microsoft.com/office/drawing/2018/hyperlinkcolor" val="tx"/>
                              </a:ext>
                            </a:extLst>
                          </a:hlinkClick>
                        </a:rPr>
                        <a:t>Looking after money (1): recognising, spending, using</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26">
                            <a:extLst>
                              <a:ext uri="{A12FA001-AC4F-418D-AE19-62706E023703}">
                                <ahyp:hlinkClr xmlns:ahyp="http://schemas.microsoft.com/office/drawing/2018/hyperlinkcolor" val="tx"/>
                              </a:ext>
                            </a:extLst>
                          </a:hlinkClick>
                        </a:rPr>
                        <a:t>Looking after money (2): saving money and keeping it safe</a:t>
                      </a:r>
                      <a:endParaRPr lang="en-GB" sz="1100" b="0" i="0" dirty="0">
                        <a:solidFill>
                          <a:srgbClr val="333333"/>
                        </a:solidFill>
                        <a:effectLst/>
                        <a:latin typeface="+mn-lt"/>
                      </a:endParaRPr>
                    </a:p>
                    <a:p>
                      <a:pPr algn="ctr">
                        <a:lnSpc>
                          <a:spcPct val="115000"/>
                        </a:lnSpc>
                        <a:spcAft>
                          <a:spcPts val="0"/>
                        </a:spcAft>
                      </a:pPr>
                      <a:endParaRPr lang="en-GB" sz="900" b="0" u="none"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SCARF</a:t>
                      </a:r>
                    </a:p>
                    <a:p>
                      <a:pPr algn="ctr"/>
                      <a:r>
                        <a:rPr lang="en-GB" sz="1100" b="1" i="0" dirty="0">
                          <a:solidFill>
                            <a:srgbClr val="333333"/>
                          </a:solidFill>
                          <a:effectLst/>
                          <a:latin typeface="+mn-lt"/>
                        </a:rPr>
                        <a:t>Being My Best</a:t>
                      </a:r>
                    </a:p>
                    <a:p>
                      <a:pPr algn="ctr"/>
                      <a:r>
                        <a:rPr lang="en-GB" sz="1100" b="0" i="0" dirty="0">
                          <a:solidFill>
                            <a:srgbClr val="FFFFFF"/>
                          </a:solidFill>
                          <a:effectLst/>
                          <a:latin typeface="+mn-lt"/>
                        </a:rPr>
                        <a:t>Unit Lesson Plans</a:t>
                      </a:r>
                    </a:p>
                    <a:p>
                      <a:pPr algn="ctr"/>
                      <a:r>
                        <a:rPr lang="en-GB" sz="1100" b="0" i="0" u="none" strike="noStrike" dirty="0">
                          <a:solidFill>
                            <a:srgbClr val="A62B1F"/>
                          </a:solidFill>
                          <a:effectLst/>
                          <a:latin typeface="+mn-lt"/>
                          <a:hlinkClick r:id="rId27">
                            <a:extLst>
                              <a:ext uri="{A12FA001-AC4F-418D-AE19-62706E023703}">
                                <ahyp:hlinkClr xmlns:ahyp="http://schemas.microsoft.com/office/drawing/2018/hyperlinkcolor" val="tx"/>
                              </a:ext>
                            </a:extLst>
                          </a:hlinkClick>
                        </a:rPr>
                        <a:t>Bouncing back when things go wrong</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28">
                            <a:extLst>
                              <a:ext uri="{A12FA001-AC4F-418D-AE19-62706E023703}">
                                <ahyp:hlinkClr xmlns:ahyp="http://schemas.microsoft.com/office/drawing/2018/hyperlinkcolor" val="tx"/>
                              </a:ext>
                            </a:extLst>
                          </a:hlinkClick>
                        </a:rPr>
                        <a:t>Yes, I can!</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29">
                            <a:extLst>
                              <a:ext uri="{A12FA001-AC4F-418D-AE19-62706E023703}">
                                <ahyp:hlinkClr xmlns:ahyp="http://schemas.microsoft.com/office/drawing/2018/hyperlinkcolor" val="tx"/>
                              </a:ext>
                            </a:extLst>
                          </a:hlinkClick>
                        </a:rPr>
                        <a:t>Healthy eating (1)</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30">
                            <a:extLst>
                              <a:ext uri="{A12FA001-AC4F-418D-AE19-62706E023703}">
                                <ahyp:hlinkClr xmlns:ahyp="http://schemas.microsoft.com/office/drawing/2018/hyperlinkcolor" val="tx"/>
                              </a:ext>
                            </a:extLst>
                          </a:hlinkClick>
                        </a:rPr>
                        <a:t>Healthy eating (2)</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31">
                            <a:extLst>
                              <a:ext uri="{A12FA001-AC4F-418D-AE19-62706E023703}">
                                <ahyp:hlinkClr xmlns:ahyp="http://schemas.microsoft.com/office/drawing/2018/hyperlinkcolor" val="tx"/>
                              </a:ext>
                            </a:extLst>
                          </a:hlinkClick>
                        </a:rPr>
                        <a:t>Move your body</a:t>
                      </a:r>
                      <a:endParaRPr lang="en-GB" sz="1100" b="0" i="0" dirty="0">
                        <a:solidFill>
                          <a:srgbClr val="333333"/>
                        </a:solidFill>
                        <a:effectLst/>
                        <a:latin typeface="+mn-lt"/>
                      </a:endParaRPr>
                    </a:p>
                    <a:p>
                      <a:pPr algn="ctr"/>
                      <a:r>
                        <a:rPr lang="en-GB" sz="1100" b="0" i="0" u="none" strike="noStrike" dirty="0">
                          <a:solidFill>
                            <a:srgbClr val="A62B1F"/>
                          </a:solidFill>
                          <a:effectLst/>
                          <a:latin typeface="+mn-lt"/>
                          <a:hlinkClick r:id="rId32">
                            <a:extLst>
                              <a:ext uri="{A12FA001-AC4F-418D-AE19-62706E023703}">
                                <ahyp:hlinkClr xmlns:ahyp="http://schemas.microsoft.com/office/drawing/2018/hyperlinkcolor" val="tx"/>
                              </a:ext>
                            </a:extLst>
                          </a:hlinkClick>
                        </a:rPr>
                        <a:t>A good night's sleep</a:t>
                      </a:r>
                      <a:endParaRPr lang="en-GB" sz="1100" b="0" i="0" dirty="0">
                        <a:solidFill>
                          <a:srgbClr val="333333"/>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SCARF</a:t>
                      </a:r>
                    </a:p>
                    <a:p>
                      <a:pPr algn="l"/>
                      <a:r>
                        <a:rPr lang="en-GB" sz="1050" b="1" i="0" dirty="0">
                          <a:solidFill>
                            <a:srgbClr val="333333"/>
                          </a:solidFill>
                          <a:effectLst/>
                          <a:latin typeface="+mn-lt"/>
                        </a:rPr>
                        <a:t>Growing and Changing</a:t>
                      </a:r>
                    </a:p>
                    <a:p>
                      <a:pPr algn="l"/>
                      <a:r>
                        <a:rPr lang="en-GB" sz="1050" b="0" i="0" dirty="0">
                          <a:solidFill>
                            <a:srgbClr val="FFFFFF"/>
                          </a:solidFill>
                          <a:effectLst/>
                          <a:latin typeface="+mn-lt"/>
                        </a:rPr>
                        <a:t>Unit Lesson Plans</a:t>
                      </a:r>
                    </a:p>
                    <a:p>
                      <a:pPr algn="l"/>
                      <a:r>
                        <a:rPr lang="en-GB" sz="1050" b="0" i="0" u="none" strike="noStrike" dirty="0">
                          <a:solidFill>
                            <a:srgbClr val="A62B1F"/>
                          </a:solidFill>
                          <a:effectLst/>
                          <a:latin typeface="+mn-lt"/>
                          <a:hlinkClick r:id="rId33">
                            <a:extLst>
                              <a:ext uri="{A12FA001-AC4F-418D-AE19-62706E023703}">
                                <ahyp:hlinkClr xmlns:ahyp="http://schemas.microsoft.com/office/drawing/2018/hyperlinkcolor" val="tx"/>
                              </a:ext>
                            </a:extLst>
                          </a:hlinkClick>
                        </a:rPr>
                        <a:t>Seasons</a:t>
                      </a:r>
                      <a:endParaRPr lang="en-GB" sz="1050" b="0" i="0" dirty="0">
                        <a:solidFill>
                          <a:srgbClr val="333333"/>
                        </a:solidFill>
                        <a:effectLst/>
                        <a:latin typeface="+mn-lt"/>
                      </a:endParaRPr>
                    </a:p>
                    <a:p>
                      <a:pPr algn="l"/>
                      <a:r>
                        <a:rPr lang="en-GB" sz="1050" b="0" i="0" u="none" strike="noStrike" dirty="0">
                          <a:solidFill>
                            <a:srgbClr val="A62B1F"/>
                          </a:solidFill>
                          <a:effectLst/>
                          <a:latin typeface="+mn-lt"/>
                          <a:hlinkClick r:id="rId34">
                            <a:extLst>
                              <a:ext uri="{A12FA001-AC4F-418D-AE19-62706E023703}">
                                <ahyp:hlinkClr xmlns:ahyp="http://schemas.microsoft.com/office/drawing/2018/hyperlinkcolor" val="tx"/>
                              </a:ext>
                            </a:extLst>
                          </a:hlinkClick>
                        </a:rPr>
                        <a:t>Life stages - plants, animals, humans</a:t>
                      </a:r>
                      <a:endParaRPr lang="en-GB" sz="1050" b="0" i="0" dirty="0">
                        <a:solidFill>
                          <a:srgbClr val="333333"/>
                        </a:solidFill>
                        <a:effectLst/>
                        <a:latin typeface="+mn-lt"/>
                      </a:endParaRPr>
                    </a:p>
                    <a:p>
                      <a:pPr algn="l"/>
                      <a:r>
                        <a:rPr lang="en-GB" sz="1050" b="0" i="0" u="none" strike="noStrike" dirty="0">
                          <a:solidFill>
                            <a:srgbClr val="A62B1F"/>
                          </a:solidFill>
                          <a:effectLst/>
                          <a:latin typeface="+mn-lt"/>
                          <a:hlinkClick r:id="rId35">
                            <a:extLst>
                              <a:ext uri="{A12FA001-AC4F-418D-AE19-62706E023703}">
                                <ahyp:hlinkClr xmlns:ahyp="http://schemas.microsoft.com/office/drawing/2018/hyperlinkcolor" val="tx"/>
                              </a:ext>
                            </a:extLst>
                          </a:hlinkClick>
                        </a:rPr>
                        <a:t>Life Stages: Human life stage - who will I be?</a:t>
                      </a:r>
                      <a:endParaRPr lang="en-GB" sz="1050" b="0" i="0" dirty="0">
                        <a:solidFill>
                          <a:srgbClr val="333333"/>
                        </a:solidFill>
                        <a:effectLst/>
                        <a:latin typeface="+mn-lt"/>
                      </a:endParaRPr>
                    </a:p>
                    <a:p>
                      <a:pPr algn="l"/>
                      <a:r>
                        <a:rPr lang="en-GB" sz="1050" b="0" i="0" u="none" strike="noStrike" dirty="0">
                          <a:solidFill>
                            <a:srgbClr val="A62B1F"/>
                          </a:solidFill>
                          <a:effectLst/>
                          <a:latin typeface="+mn-lt"/>
                          <a:hlinkClick r:id="rId36">
                            <a:extLst>
                              <a:ext uri="{A12FA001-AC4F-418D-AE19-62706E023703}">
                                <ahyp:hlinkClr xmlns:ahyp="http://schemas.microsoft.com/office/drawing/2018/hyperlinkcolor" val="tx"/>
                              </a:ext>
                            </a:extLst>
                          </a:hlinkClick>
                        </a:rPr>
                        <a:t>Where do babies come from?</a:t>
                      </a:r>
                      <a:endParaRPr lang="en-GB" sz="1050" b="0" i="0" dirty="0">
                        <a:solidFill>
                          <a:srgbClr val="333333"/>
                        </a:solidFill>
                        <a:effectLst/>
                        <a:latin typeface="+mn-lt"/>
                      </a:endParaRPr>
                    </a:p>
                    <a:p>
                      <a:pPr algn="l"/>
                      <a:r>
                        <a:rPr lang="en-GB" sz="1050" b="0" i="0" u="none" strike="noStrike" dirty="0">
                          <a:solidFill>
                            <a:srgbClr val="A62B1F"/>
                          </a:solidFill>
                          <a:effectLst/>
                          <a:latin typeface="+mn-lt"/>
                          <a:hlinkClick r:id="rId37">
                            <a:extLst>
                              <a:ext uri="{A12FA001-AC4F-418D-AE19-62706E023703}">
                                <ahyp:hlinkClr xmlns:ahyp="http://schemas.microsoft.com/office/drawing/2018/hyperlinkcolor" val="tx"/>
                              </a:ext>
                            </a:extLst>
                          </a:hlinkClick>
                        </a:rPr>
                        <a:t>Getting bigger</a:t>
                      </a:r>
                      <a:endParaRPr lang="en-GB" sz="1050" b="0" i="0" dirty="0">
                        <a:solidFill>
                          <a:srgbClr val="333333"/>
                        </a:solidFill>
                        <a:effectLst/>
                        <a:latin typeface="+mn-lt"/>
                      </a:endParaRPr>
                    </a:p>
                    <a:p>
                      <a:pPr algn="l"/>
                      <a:r>
                        <a:rPr lang="en-GB" sz="1050" b="0" i="0" u="none" strike="noStrike" dirty="0">
                          <a:solidFill>
                            <a:srgbClr val="A62B1F"/>
                          </a:solidFill>
                          <a:effectLst/>
                          <a:latin typeface="+mn-lt"/>
                          <a:hlinkClick r:id="rId38">
                            <a:extLst>
                              <a:ext uri="{A12FA001-AC4F-418D-AE19-62706E023703}">
                                <ahyp:hlinkClr xmlns:ahyp="http://schemas.microsoft.com/office/drawing/2018/hyperlinkcolor" val="tx"/>
                              </a:ext>
                            </a:extLst>
                          </a:hlinkClick>
                        </a:rPr>
                        <a:t>Me and my body - girls and boys</a:t>
                      </a:r>
                      <a:endParaRPr lang="en-GB" sz="1050" b="0" i="0" dirty="0">
                        <a:solidFill>
                          <a:srgbClr val="333333"/>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1200" b="1" dirty="0">
                          <a:solidFill>
                            <a:schemeClr val="tx1"/>
                          </a:solidFill>
                          <a:latin typeface="+mn-lt"/>
                          <a:cs typeface="RM Typerighter old" panose="00000400000000000000" pitchFamily="2" charset="-79"/>
                        </a:rPr>
                        <a:t>Early learning Goals</a:t>
                      </a:r>
                      <a:r>
                        <a:rPr lang="en-US" sz="1050" dirty="0">
                          <a:solidFill>
                            <a:schemeClr val="tx1"/>
                          </a:solidFill>
                          <a:latin typeface="+mn-lt"/>
                          <a:cs typeface="RM Typerighter old" panose="00000400000000000000" pitchFamily="2" charset="-79"/>
                        </a:rPr>
                        <a:t>:</a:t>
                      </a:r>
                      <a:r>
                        <a:rPr lang="en-US" sz="1050" baseline="0" dirty="0">
                          <a:solidFill>
                            <a:schemeClr val="tx1"/>
                          </a:solidFill>
                          <a:latin typeface="+mn-lt"/>
                          <a:cs typeface="RM Typerighter old" panose="00000400000000000000" pitchFamily="2" charset="-79"/>
                        </a:rPr>
                        <a:t> </a:t>
                      </a:r>
                      <a:r>
                        <a:rPr lang="en-US" sz="1050" dirty="0">
                          <a:solidFill>
                            <a:schemeClr val="tx1"/>
                          </a:solidFill>
                          <a:latin typeface="+mn-lt"/>
                          <a:cs typeface="RM Typerighter old" panose="00000400000000000000" pitchFamily="2" charset="-79"/>
                        </a:rPr>
                        <a:t>Show an understanding of their own feelings and those of others, and begin to </a:t>
                      </a:r>
                      <a:r>
                        <a:rPr lang="en-US" sz="1050" b="1" dirty="0">
                          <a:solidFill>
                            <a:schemeClr val="tx1"/>
                          </a:solidFill>
                          <a:latin typeface="+mn-lt"/>
                          <a:cs typeface="RM Typerighter old" panose="00000400000000000000" pitchFamily="2" charset="-79"/>
                        </a:rPr>
                        <a:t>regulate their behaviour accordingly</a:t>
                      </a:r>
                      <a:r>
                        <a:rPr lang="en-US" sz="1050" dirty="0">
                          <a:solidFill>
                            <a:schemeClr val="tx1"/>
                          </a:solidFill>
                          <a:latin typeface="+mn-lt"/>
                          <a:cs typeface="RM Typerighter old" panose="00000400000000000000" pitchFamily="2" charset="-79"/>
                        </a:rPr>
                        <a:t>. Set and work towards simple goals, being able to wait for what they want and </a:t>
                      </a:r>
                      <a:r>
                        <a:rPr lang="en-US" sz="1050" b="1" dirty="0">
                          <a:solidFill>
                            <a:schemeClr val="tx1"/>
                          </a:solidFill>
                          <a:latin typeface="+mn-lt"/>
                          <a:cs typeface="RM Typerighter old" panose="00000400000000000000" pitchFamily="2" charset="-79"/>
                        </a:rPr>
                        <a:t>control their immediate impulses when appropriate</a:t>
                      </a:r>
                      <a:r>
                        <a:rPr lang="en-US" sz="1050" dirty="0">
                          <a:solidFill>
                            <a:schemeClr val="tx1"/>
                          </a:solidFill>
                          <a:latin typeface="+mn-lt"/>
                          <a:cs typeface="RM Typerighter old" panose="00000400000000000000" pitchFamily="2" charset="-79"/>
                        </a:rPr>
                        <a:t>. Give </a:t>
                      </a:r>
                      <a:r>
                        <a:rPr lang="en-US" sz="1050" b="1" dirty="0">
                          <a:solidFill>
                            <a:schemeClr val="tx1"/>
                          </a:solidFill>
                          <a:latin typeface="+mn-lt"/>
                          <a:cs typeface="RM Typerighter old" panose="00000400000000000000" pitchFamily="2" charset="-79"/>
                        </a:rPr>
                        <a:t>focused attention to what the teacher says</a:t>
                      </a:r>
                      <a:r>
                        <a:rPr lang="en-US" sz="105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0" indent="0" algn="l">
                        <a:buFont typeface="Wingdings" panose="05000000000000000000" pitchFamily="2" charset="2"/>
                        <a:buNone/>
                      </a:pPr>
                      <a:r>
                        <a:rPr lang="en-US" sz="1000" b="1" i="0" kern="1200" dirty="0">
                          <a:solidFill>
                            <a:schemeClr val="bg1">
                              <a:lumMod val="50000"/>
                            </a:schemeClr>
                          </a:solidFill>
                          <a:effectLst/>
                          <a:latin typeface="+mn-lt"/>
                          <a:ea typeface="+mn-ea"/>
                          <a:cs typeface="+mn-cs"/>
                        </a:rPr>
                        <a:t>* Controlling own feelings and behaviours </a:t>
                      </a:r>
                      <a:r>
                        <a:rPr lang="en-US" sz="1000" b="1" i="0" kern="1200" baseline="0" dirty="0">
                          <a:solidFill>
                            <a:schemeClr val="bg1">
                              <a:lumMod val="50000"/>
                            </a:schemeClr>
                          </a:solidFill>
                          <a:effectLst/>
                          <a:latin typeface="+mn-lt"/>
                          <a:ea typeface="+mn-ea"/>
                          <a:cs typeface="+mn-cs"/>
                        </a:rPr>
                        <a:t> *</a:t>
                      </a:r>
                      <a:r>
                        <a:rPr lang="en-US" sz="1000" b="1" i="0" kern="1200" dirty="0">
                          <a:solidFill>
                            <a:schemeClr val="bg1">
                              <a:lumMod val="50000"/>
                            </a:schemeClr>
                          </a:solidFill>
                          <a:effectLst/>
                          <a:latin typeface="+mn-lt"/>
                          <a:ea typeface="+mn-ea"/>
                          <a:cs typeface="+mn-cs"/>
                        </a:rPr>
                        <a:t>Applying personalised strategies to return to a state of calm  *Being able to curb impulsive behaviours *Being able to concentrate on a task</a:t>
                      </a:r>
                    </a:p>
                    <a:p>
                      <a:pPr marL="0" indent="0" algn="l">
                        <a:buFont typeface="Wingdings" panose="05000000000000000000" pitchFamily="2" charset="2"/>
                        <a:buNone/>
                      </a:pPr>
                      <a:r>
                        <a:rPr lang="en-US" sz="1000" b="1" i="0" kern="1200" dirty="0">
                          <a:solidFill>
                            <a:schemeClr val="bg1">
                              <a:lumMod val="50000"/>
                            </a:schemeClr>
                          </a:solidFill>
                          <a:effectLst/>
                          <a:latin typeface="+mn-lt"/>
                          <a:ea typeface="+mn-ea"/>
                          <a:cs typeface="+mn-cs"/>
                        </a:rPr>
                        <a:t>*Being able to ignore distractions  *Behaving in ways that are pro-social *Planning *Thinking before acting *Delaying gratification * 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9" cstate="hqprint">
            <a:extLst>
              <a:ext uri="{28A0092B-C50C-407E-A947-70E740481C1C}">
                <a14:useLocalDpi xmlns:a14="http://schemas.microsoft.com/office/drawing/2010/main" val="0"/>
              </a:ext>
            </a:extLst>
          </a:blip>
          <a:stretch>
            <a:fillRect/>
          </a:stretch>
        </p:blipFill>
        <p:spPr>
          <a:xfrm>
            <a:off x="838200" y="258556"/>
            <a:ext cx="417124" cy="417124"/>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2021-2022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942930443"/>
              </p:ext>
            </p:extLst>
          </p:nvPr>
        </p:nvGraphicFramePr>
        <p:xfrm>
          <a:off x="472644" y="500600"/>
          <a:ext cx="11459371" cy="626364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4335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0636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Amatic SC"/>
                          <a:cs typeface="Amatic SC"/>
                        </a:rPr>
                        <a:t>MY world and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a:cs typeface="Amatic SC"/>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adventure!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The great outdoors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Rainforests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80264">
                <a:tc rowSpan="5">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including Letter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Daily Go Noodle Opportunities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900" dirty="0"/>
                        <a:t>Physical activity is </a:t>
                      </a:r>
                      <a:r>
                        <a:rPr lang="en-US" sz="900" b="1" dirty="0"/>
                        <a:t>vital</a:t>
                      </a:r>
                      <a:r>
                        <a:rPr lang="en-US" sz="900" dirty="0"/>
                        <a:t> in children’s all-round development, enabling them to </a:t>
                      </a:r>
                      <a:r>
                        <a:rPr lang="en-US" sz="900" b="1" dirty="0"/>
                        <a:t>pursue happy, healthy and active lives</a:t>
                      </a:r>
                      <a:r>
                        <a:rPr lang="en-US" sz="900" dirty="0"/>
                        <a:t>. Gross and fine motor experiences develop incrementally throughout early childhood, starting with </a:t>
                      </a:r>
                      <a:r>
                        <a:rPr lang="en-US" sz="900" b="1" dirty="0"/>
                        <a:t>sensory explorations </a:t>
                      </a:r>
                      <a:r>
                        <a:rPr lang="en-US" sz="900" dirty="0"/>
                        <a:t>and the development of a </a:t>
                      </a:r>
                      <a:r>
                        <a:rPr lang="en-US" sz="900" b="1" dirty="0"/>
                        <a:t>child’s strength, co-ordination and positional awareness </a:t>
                      </a:r>
                      <a:r>
                        <a:rPr lang="en-US" sz="900" dirty="0"/>
                        <a:t>through tummy time, crawling and play movement with both objects and adults. By creating games and providing opportunities for play both indoors and outdoors, adults can support children to develop their </a:t>
                      </a:r>
                      <a:r>
                        <a:rPr lang="en-US" sz="900" b="1" dirty="0"/>
                        <a:t>core strength, stability, balance, spatial awareness</a:t>
                      </a:r>
                      <a:r>
                        <a:rPr lang="en-US" sz="900" dirty="0"/>
                        <a:t>, co-ordination and agility. Gross motor skills provide the foundation for developing healthy bodies and social and emotional well-being. </a:t>
                      </a:r>
                      <a:r>
                        <a:rPr lang="en-US" sz="900" b="1" dirty="0"/>
                        <a:t>Fine motor control and precision helps with hand-eye coordination</a:t>
                      </a:r>
                      <a:r>
                        <a:rPr lang="en-US" sz="900" dirty="0"/>
                        <a:t>, which is later linked to </a:t>
                      </a:r>
                      <a:r>
                        <a:rPr lang="en-US" sz="900" b="1" dirty="0"/>
                        <a:t>early literacy</a:t>
                      </a:r>
                      <a:r>
                        <a:rPr lang="en-US" sz="900" dirty="0"/>
                        <a:t>. Repeated and varied opportunities to explore and play with small world activities, puzzles, arts and crafts and the practice of using small tools, with feedback and support from adults, allow children to develop </a:t>
                      </a:r>
                      <a:r>
                        <a:rPr lang="en-US" sz="900" b="1" dirty="0"/>
                        <a:t>proficiency, control and confidence.</a:t>
                      </a:r>
                      <a:endParaRPr lang="en-US" sz="9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1379080">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Taking shoes and coats off</a:t>
                      </a:r>
                      <a:r>
                        <a:rPr lang="en-US" sz="800" baseline="0" dirty="0">
                          <a:solidFill>
                            <a:schemeClr val="tx1"/>
                          </a:solidFill>
                          <a:latin typeface="+mn-lt"/>
                          <a:cs typeface="Amatic SC" panose="00000500000000000000" pitchFamily="2" charset="-79"/>
                        </a:rPr>
                        <a:t> and putting them 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Use tools to effect changes to materials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zips</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a:t>
                      </a:r>
                      <a:r>
                        <a:rPr lang="en-US" sz="800" dirty="0" err="1">
                          <a:solidFill>
                            <a:schemeClr val="tx1"/>
                          </a:solidFill>
                        </a:rPr>
                        <a:t>recognisable</a:t>
                      </a:r>
                      <a:r>
                        <a:rPr lang="en-US" sz="800" dirty="0">
                          <a:solidFill>
                            <a:schemeClr val="tx1"/>
                          </a:solidFill>
                        </a:rPr>
                        <a:t> letters, most correctly formed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mn-lt"/>
                          <a:ea typeface="+mn-ea"/>
                          <a:cs typeface="+mn-cs"/>
                        </a:rPr>
                        <a:t>Cutting with Scissors</a:t>
                      </a:r>
                    </a:p>
                    <a:p>
                      <a:pPr algn="ct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Cut</a:t>
                      </a:r>
                      <a:r>
                        <a:rPr lang="en-US" sz="800" b="0" i="0" kern="1200" baseline="0" dirty="0">
                          <a:solidFill>
                            <a:schemeClr val="dk1"/>
                          </a:solidFill>
                          <a:effectLst/>
                          <a:latin typeface="+mn-lt"/>
                          <a:ea typeface="+mn-ea"/>
                          <a:cs typeface="+mn-cs"/>
                        </a:rPr>
                        <a:t> a shape out using scissors</a:t>
                      </a:r>
                      <a:endParaRPr lang="en-US" sz="800" b="0" i="0" kern="1200" dirty="0">
                        <a:solidFill>
                          <a:schemeClr val="dk1"/>
                        </a:solidFill>
                        <a:effectLst/>
                        <a:latin typeface="+mn-lt"/>
                        <a:ea typeface="+mn-ea"/>
                        <a:cs typeface="+mn-cs"/>
                      </a:endParaRP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Draw pictures that are recognisable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53519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0" dirty="0">
                          <a:solidFill>
                            <a:schemeClr val="tx1"/>
                          </a:solidFill>
                          <a:latin typeface="+mn-lt"/>
                          <a:cs typeface="Amatic SC" panose="00000500000000000000" pitchFamily="2" charset="-79"/>
                        </a:rPr>
                        <a:t>Real PE</a:t>
                      </a:r>
                    </a:p>
                    <a:p>
                      <a:pPr algn="ctr"/>
                      <a:r>
                        <a:rPr lang="en-GB" sz="800" b="0" dirty="0">
                          <a:solidFill>
                            <a:schemeClr val="tx1"/>
                          </a:solidFill>
                          <a:latin typeface="+mn-lt"/>
                          <a:cs typeface="Amatic SC" panose="00000500000000000000" pitchFamily="2" charset="-79"/>
                        </a:rPr>
                        <a:t>Coordination – Footwork</a:t>
                      </a:r>
                    </a:p>
                    <a:p>
                      <a:pPr algn="ctr"/>
                      <a:r>
                        <a:rPr lang="en-GB" sz="800" b="0" dirty="0">
                          <a:solidFill>
                            <a:schemeClr val="tx1"/>
                          </a:solidFill>
                          <a:latin typeface="+mn-lt"/>
                          <a:cs typeface="Amatic SC" panose="00000500000000000000" pitchFamily="2" charset="-79"/>
                        </a:rPr>
                        <a:t>Static Balance – One Leg</a:t>
                      </a:r>
                    </a:p>
                    <a:p>
                      <a:pPr algn="ct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Real PE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Dynamic Balance to Agility – Jumping and landing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Static Balance - Seated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Swimming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Dance</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Real PE</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Coordination – Ball Skills</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Counter Balance</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With a partner</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Real PE</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Coordination – Sending and Receiving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Agility – Reaction/Response</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Real PE</a:t>
                      </a:r>
                    </a:p>
                    <a:p>
                      <a:pPr algn="ctr"/>
                      <a:r>
                        <a:rPr lang="en-GB" sz="800" dirty="0">
                          <a:solidFill>
                            <a:schemeClr val="tx1"/>
                          </a:solidFill>
                          <a:latin typeface="+mn-lt"/>
                          <a:cs typeface="Amatic SC" panose="00000500000000000000" pitchFamily="2" charset="-79"/>
                        </a:rPr>
                        <a:t>Agility – Ball Chasing</a:t>
                      </a:r>
                    </a:p>
                    <a:p>
                      <a:pPr algn="ctr"/>
                      <a:r>
                        <a:rPr lang="en-GB" sz="800" dirty="0">
                          <a:solidFill>
                            <a:schemeClr val="tx1"/>
                          </a:solidFill>
                          <a:latin typeface="+mn-lt"/>
                          <a:cs typeface="Amatic SC" panose="00000500000000000000" pitchFamily="2" charset="-79"/>
                        </a:rPr>
                        <a:t>Static Balance – Floor Work</a:t>
                      </a:r>
                    </a:p>
                    <a:p>
                      <a:pPr algn="ctr"/>
                      <a:r>
                        <a:rPr lang="en-GB" sz="800" dirty="0">
                          <a:solidFill>
                            <a:schemeClr val="tx1"/>
                          </a:solidFill>
                          <a:latin typeface="+mn-lt"/>
                          <a:cs typeface="Amatic SC" panose="00000500000000000000" pitchFamily="2" charset="-79"/>
                        </a:rPr>
                        <a:t>Sports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689540">
                <a:tc vMerge="1">
                  <a:txBody>
                    <a:bodyPr/>
                    <a:lstStyle/>
                    <a:p>
                      <a:endParaRPr lang="en-GB"/>
                    </a:p>
                  </a:txBody>
                  <a:tcPr/>
                </a:tc>
                <a:tc>
                  <a:txBody>
                    <a:bodyPr/>
                    <a:lstStyle/>
                    <a:p>
                      <a:pPr algn="ctr"/>
                      <a:r>
                        <a:rPr lang="en-GB" sz="800" b="0" dirty="0">
                          <a:solidFill>
                            <a:schemeClr val="tx1"/>
                          </a:solidFill>
                          <a:latin typeface="+mn-lt"/>
                          <a:cs typeface="Amatic SC" panose="00000500000000000000" pitchFamily="2" charset="-79"/>
                        </a:rPr>
                        <a:t>Healthy food</a:t>
                      </a:r>
                    </a:p>
                    <a:p>
                      <a:pPr algn="ctr"/>
                      <a:r>
                        <a:rPr lang="en-GB" sz="800" b="0" dirty="0">
                          <a:solidFill>
                            <a:schemeClr val="tx1"/>
                          </a:solidFill>
                          <a:latin typeface="+mn-lt"/>
                          <a:cs typeface="Amatic SC" panose="00000500000000000000" pitchFamily="2" charset="-79"/>
                        </a:rPr>
                        <a:t>Washing hands</a:t>
                      </a:r>
                    </a:p>
                    <a:p>
                      <a:pPr algn="ctr"/>
                      <a:r>
                        <a:rPr lang="en-GB" sz="800" b="0" dirty="0">
                          <a:solidFill>
                            <a:schemeClr val="tx1"/>
                          </a:solidFill>
                          <a:latin typeface="+mn-lt"/>
                          <a:cs typeface="Amatic SC" panose="00000500000000000000" pitchFamily="2" charset="-79"/>
                        </a:rPr>
                        <a:t>Putting on coats independently</a:t>
                      </a:r>
                    </a:p>
                    <a:p>
                      <a:pPr algn="ctr"/>
                      <a:r>
                        <a:rPr lang="en-GB" sz="800" b="0" dirty="0">
                          <a:solidFill>
                            <a:schemeClr val="tx1"/>
                          </a:solidFill>
                          <a:latin typeface="+mn-lt"/>
                          <a:cs typeface="Amatic SC" panose="00000500000000000000" pitchFamily="2" charset="-79"/>
                        </a:rPr>
                        <a:t>Putting on shoes independently</a:t>
                      </a:r>
                    </a:p>
                    <a:p>
                      <a:pPr algn="ctr"/>
                      <a:r>
                        <a:rPr lang="en-GB" sz="800" b="0" dirty="0">
                          <a:solidFill>
                            <a:schemeClr val="tx1"/>
                          </a:solidFill>
                          <a:latin typeface="+mn-lt"/>
                          <a:cs typeface="Amatic SC" panose="00000500000000000000" pitchFamily="2" charset="-79"/>
                        </a:rPr>
                        <a:t>Caring and using tools safely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Describing changes to the body when they are occur when feeling unwell, anxious, tired, angry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or sad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800" dirty="0">
                          <a:solidFill>
                            <a:schemeClr val="tx1"/>
                          </a:solidFill>
                          <a:latin typeface="+mn-lt"/>
                          <a:cs typeface="Amatic SC" panose="00000500000000000000" pitchFamily="2" charset="-79"/>
                        </a:rPr>
                        <a:t>Road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Sensible amount of screen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Washing hands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Healthy Eating, sleeping, exercise, oral hygiene.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800" dirty="0">
                          <a:solidFill>
                            <a:schemeClr val="tx1"/>
                          </a:solidFill>
                          <a:latin typeface="+mn-lt"/>
                          <a:cs typeface="Amatic SC" panose="00000500000000000000" pitchFamily="2" charset="-79"/>
                        </a:rPr>
                        <a:t>Staying Safe in the Sun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Describing changes to the body when they are occur when feeling unwell, anxious, tired, angry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or sad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508145893"/>
                  </a:ext>
                </a:extLst>
              </a:tr>
              <a:tr h="110032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100" b="1" dirty="0">
                          <a:solidFill>
                            <a:schemeClr val="tx1"/>
                          </a:solidFill>
                          <a:latin typeface="+mn-lt"/>
                          <a:cs typeface="Amatic SC" panose="00000500000000000000" pitchFamily="2" charset="-79"/>
                        </a:rPr>
                        <a:t>CONTINUOUS</a:t>
                      </a:r>
                      <a:r>
                        <a:rPr lang="en-US" sz="1100" b="1" baseline="0" dirty="0">
                          <a:solidFill>
                            <a:schemeClr val="tx1"/>
                          </a:solidFill>
                          <a:latin typeface="+mn-lt"/>
                          <a:cs typeface="Amatic SC" panose="00000500000000000000" pitchFamily="2" charset="-79"/>
                        </a:rPr>
                        <a:t> PROVISION; </a:t>
                      </a:r>
                      <a:r>
                        <a:rPr lang="en-US" sz="800" dirty="0">
                          <a:solidFill>
                            <a:schemeClr val="tx1"/>
                          </a:solidFill>
                          <a:latin typeface="+mn-lt"/>
                          <a:cs typeface="Amatic SC" panose="00000500000000000000" pitchFamily="2" charset="-79"/>
                        </a:rPr>
                        <a:t>Cooperation games i.e. parachute games,</a:t>
                      </a:r>
                      <a:r>
                        <a:rPr lang="en-US" sz="800" baseline="0" dirty="0">
                          <a:solidFill>
                            <a:schemeClr val="tx1"/>
                          </a:solidFill>
                          <a:latin typeface="+mn-lt"/>
                          <a:cs typeface="Amatic SC" panose="00000500000000000000" pitchFamily="2" charset="-79"/>
                        </a:rPr>
                        <a:t>  </a:t>
                      </a:r>
                      <a:r>
                        <a:rPr lang="en-US" sz="800" dirty="0">
                          <a:solidFill>
                            <a:schemeClr val="tx1"/>
                          </a:solidFill>
                          <a:latin typeface="+mn-lt"/>
                          <a:cs typeface="Amatic SC" panose="00000500000000000000" pitchFamily="2" charset="-79"/>
                        </a:rPr>
                        <a:t>Climbing – outdoor equipment., </a:t>
                      </a:r>
                      <a:r>
                        <a:rPr lang="en-US" sz="800" dirty="0"/>
                        <a:t>Help individual children to develop good personal hygiene,</a:t>
                      </a:r>
                      <a:r>
                        <a:rPr lang="en-US" sz="800" baseline="0" dirty="0"/>
                        <a:t> </a:t>
                      </a:r>
                      <a:r>
                        <a:rPr lang="en-US" sz="800" dirty="0"/>
                        <a:t>. Provide regular reminders about thorough handwashing and toileting. </a:t>
                      </a:r>
                      <a:r>
                        <a:rPr lang="en-US" sz="800" dirty="0">
                          <a:solidFill>
                            <a:schemeClr val="tx1"/>
                          </a:solidFill>
                          <a:latin typeface="+mn-lt"/>
                          <a:cs typeface="Amatic SC" panose="00000500000000000000" pitchFamily="2" charset="-79"/>
                        </a:rPr>
                        <a:t>Crates play- climbing,  </a:t>
                      </a:r>
                      <a:r>
                        <a:rPr lang="en-US" sz="800" dirty="0"/>
                        <a:t>Provide a range of wheeled resources for children to balance, sit or ride on, or pull and push.</a:t>
                      </a:r>
                      <a:endParaRPr lang="en-US" sz="1100" b="1" dirty="0"/>
                    </a:p>
                    <a:p>
                      <a:pPr algn="l"/>
                      <a:r>
                        <a:rPr lang="en-US" sz="800" dirty="0"/>
                        <a:t>Revise and refine the fundamental movement skills they have already acquired: - rolling - crawling - walking - jumping - running - hopping - skipping – climbing</a:t>
                      </a:r>
                    </a:p>
                    <a:p>
                      <a:pPr algn="l"/>
                      <a:r>
                        <a:rPr lang="en-US" sz="800" dirty="0"/>
                        <a:t>Progress towards a more fluent style of moving, with developing control and grace.</a:t>
                      </a:r>
                    </a:p>
                    <a:p>
                      <a:pPr algn="l"/>
                      <a:r>
                        <a:rPr lang="en-US" sz="800" dirty="0"/>
                        <a:t>Develop the overall body strength, coordination, balance and agility needed to engage successfully with future physical education sessions and other physical disciplines including dance, gymnastics, and sport.</a:t>
                      </a:r>
                    </a:p>
                    <a:p>
                      <a:pPr algn="l"/>
                      <a:r>
                        <a:rPr lang="en-US" sz="800" dirty="0"/>
                        <a:t>Develop their small motor skills so that they can use a range of tools competently, safely and confidently. Suggested tools: pencils for drawing and writing, paintbrushes, scissors, knives, forks and spoons. </a:t>
                      </a:r>
                    </a:p>
                    <a:p>
                      <a:pPr algn="l"/>
                      <a:r>
                        <a:rPr lang="en-US" sz="800" dirty="0"/>
                        <a:t>Use their core muscle strength to achieve a good posture when sitting at a table or sitting on the floor.</a:t>
                      </a:r>
                    </a:p>
                    <a:p>
                      <a:pPr algn="l"/>
                      <a:r>
                        <a:rPr lang="en-US" sz="800" dirty="0"/>
                        <a:t>Confidently and safely use a range of large and small apparatus indoors and outside, alone and in a group. Develop overall body-strength, balance, co-ordination and agility.</a:t>
                      </a:r>
                    </a:p>
                    <a:p>
                      <a:pPr algn="l"/>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917356" y="222054"/>
            <a:ext cx="557093" cy="557093"/>
          </a:xfrm>
          <a:prstGeom prst="rect">
            <a:avLst/>
          </a:prstGeom>
        </p:spPr>
      </p:pic>
    </p:spTree>
    <p:extLst>
      <p:ext uri="{BB962C8B-B14F-4D97-AF65-F5344CB8AC3E}">
        <p14:creationId xmlns:p14="http://schemas.microsoft.com/office/powerpoint/2010/main" val="540966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BA6561155FE34BACC5E964EA186A3E" ma:contentTypeVersion="7" ma:contentTypeDescription="Create a new document." ma:contentTypeScope="" ma:versionID="43eff4a7c8e068d7c71a8129b9c4b2e9">
  <xsd:schema xmlns:xsd="http://www.w3.org/2001/XMLSchema" xmlns:xs="http://www.w3.org/2001/XMLSchema" xmlns:p="http://schemas.microsoft.com/office/2006/metadata/properties" xmlns:ns2="77ba3d51-190e-4a00-9a90-c8ff83357926" xmlns:ns3="7684e2eb-8e1e-4fc2-9f75-f49c51d3280b" targetNamespace="http://schemas.microsoft.com/office/2006/metadata/properties" ma:root="true" ma:fieldsID="fcd368f760006d05b7e861d368627676" ns2:_="" ns3:_="">
    <xsd:import namespace="77ba3d51-190e-4a00-9a90-c8ff83357926"/>
    <xsd:import namespace="7684e2eb-8e1e-4fc2-9f75-f49c51d328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ba3d51-190e-4a00-9a90-c8ff83357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84e2eb-8e1e-4fc2-9f75-f49c51d3280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38E2CE-9DD6-4F70-93E4-0A4774022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ba3d51-190e-4a00-9a90-c8ff83357926"/>
    <ds:schemaRef ds:uri="7684e2eb-8e1e-4fc2-9f75-f49c51d328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5B33F0-6BC3-4970-9BE0-AD7758A17FEA}">
  <ds:schemaRefs>
    <ds:schemaRef ds:uri="http://schemas.microsoft.com/office/2006/documentManagement/types"/>
    <ds:schemaRef ds:uri="7684e2eb-8e1e-4fc2-9f75-f49c51d3280b"/>
    <ds:schemaRef ds:uri="http://purl.org/dc/elements/1.1/"/>
    <ds:schemaRef ds:uri="http://schemas.microsoft.com/office/2006/metadata/properties"/>
    <ds:schemaRef ds:uri="http://schemas.microsoft.com/office/infopath/2007/PartnerControls"/>
    <ds:schemaRef ds:uri="http://purl.org/dc/dcmitype/"/>
    <ds:schemaRef ds:uri="http://www.w3.org/XML/1998/namespace"/>
    <ds:schemaRef ds:uri="http://schemas.openxmlformats.org/package/2006/metadata/core-properties"/>
    <ds:schemaRef ds:uri="77ba3d51-190e-4a00-9a90-c8ff83357926"/>
    <ds:schemaRef ds:uri="http://purl.org/dc/terms/"/>
  </ds:schemaRefs>
</ds:datastoreItem>
</file>

<file path=customXml/itemProps3.xml><?xml version="1.0" encoding="utf-8"?>
<ds:datastoreItem xmlns:ds="http://schemas.openxmlformats.org/officeDocument/2006/customXml" ds:itemID="{3497D8D2-A065-4ECF-B86F-07EB4C79B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15050</TotalTime>
  <Words>8895</Words>
  <Application>Microsoft Office PowerPoint</Application>
  <PresentationFormat>Widescreen</PresentationFormat>
  <Paragraphs>1259</Paragraphs>
  <Slides>17</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Calibri</vt:lpstr>
      <vt:lpstr>Segoe UI</vt:lpstr>
      <vt:lpstr>Acumin Pro</vt:lpstr>
      <vt:lpstr>Comic Sans MS</vt:lpstr>
      <vt:lpstr>Arial</vt:lpstr>
      <vt:lpstr>Calibri Light</vt:lpstr>
      <vt:lpstr>Wingdings</vt:lpstr>
      <vt:lpstr>Amatic SC</vt:lpstr>
      <vt:lpstr>Adler</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Jo Luxford</cp:lastModifiedBy>
  <cp:revision>325</cp:revision>
  <cp:lastPrinted>2021-07-16T10:36:20Z</cp:lastPrinted>
  <dcterms:created xsi:type="dcterms:W3CDTF">2021-06-03T07:59:39Z</dcterms:created>
  <dcterms:modified xsi:type="dcterms:W3CDTF">2022-02-16T17:09:38Z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0x010100A6BA6561155FE34BACC5E964EA186A3E</vt:lpwstr>
  </property>
</Properties>
</file>